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8"/>
  </p:handoutMasterIdLst>
  <p:sldIdLst>
    <p:sldId id="256" r:id="rId2"/>
    <p:sldId id="282" r:id="rId3"/>
    <p:sldId id="310" r:id="rId4"/>
    <p:sldId id="294" r:id="rId5"/>
    <p:sldId id="292" r:id="rId6"/>
    <p:sldId id="257" r:id="rId7"/>
    <p:sldId id="276" r:id="rId8"/>
    <p:sldId id="302" r:id="rId9"/>
    <p:sldId id="309" r:id="rId10"/>
    <p:sldId id="273" r:id="rId11"/>
    <p:sldId id="311" r:id="rId12"/>
    <p:sldId id="298" r:id="rId13"/>
    <p:sldId id="303" r:id="rId14"/>
    <p:sldId id="304" r:id="rId15"/>
    <p:sldId id="305" r:id="rId16"/>
    <p:sldId id="306" r:id="rId17"/>
    <p:sldId id="291" r:id="rId18"/>
    <p:sldId id="270" r:id="rId19"/>
    <p:sldId id="258" r:id="rId20"/>
    <p:sldId id="260" r:id="rId21"/>
    <p:sldId id="297" r:id="rId22"/>
    <p:sldId id="261" r:id="rId23"/>
    <p:sldId id="263" r:id="rId24"/>
    <p:sldId id="264" r:id="rId25"/>
    <p:sldId id="265" r:id="rId26"/>
    <p:sldId id="266" r:id="rId27"/>
    <p:sldId id="259" r:id="rId28"/>
    <p:sldId id="267" r:id="rId29"/>
    <p:sldId id="268" r:id="rId30"/>
    <p:sldId id="269" r:id="rId31"/>
    <p:sldId id="271" r:id="rId32"/>
    <p:sldId id="262" r:id="rId33"/>
    <p:sldId id="272" r:id="rId34"/>
    <p:sldId id="275" r:id="rId35"/>
    <p:sldId id="289" r:id="rId36"/>
    <p:sldId id="274" r:id="rId37"/>
    <p:sldId id="301" r:id="rId38"/>
    <p:sldId id="277" r:id="rId39"/>
    <p:sldId id="278" r:id="rId40"/>
    <p:sldId id="287" r:id="rId41"/>
    <p:sldId id="279" r:id="rId42"/>
    <p:sldId id="280" r:id="rId43"/>
    <p:sldId id="281" r:id="rId44"/>
    <p:sldId id="285" r:id="rId45"/>
    <p:sldId id="283" r:id="rId46"/>
    <p:sldId id="293" r:id="rId47"/>
    <p:sldId id="284" r:id="rId48"/>
    <p:sldId id="286" r:id="rId49"/>
    <p:sldId id="299" r:id="rId50"/>
    <p:sldId id="295" r:id="rId51"/>
    <p:sldId id="288" r:id="rId52"/>
    <p:sldId id="290" r:id="rId53"/>
    <p:sldId id="296" r:id="rId54"/>
    <p:sldId id="300" r:id="rId55"/>
    <p:sldId id="308" r:id="rId56"/>
    <p:sldId id="307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9E233-D41C-4621-9C3D-2DE243DBA601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96DC-A1A2-462F-BCEA-903203555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72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E2D8D8-2C6E-47F8-8B56-6992E9197601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E84639-1E1D-4B93-AE00-DE8B7309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E2D8D8-2C6E-47F8-8B56-6992E9197601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84639-1E1D-4B93-AE00-DE8B7309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7E2D8D8-2C6E-47F8-8B56-6992E9197601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E84639-1E1D-4B93-AE00-DE8B7309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7772400" cy="1143000"/>
          </a:xfrm>
        </p:spPr>
        <p:txBody>
          <a:bodyPr>
            <a:noAutofit/>
          </a:bodyPr>
          <a:lstStyle>
            <a:lvl1pPr algn="ctr">
              <a:defRPr sz="4400" b="0" cap="none" spc="0">
                <a:ln w="10160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7239000" cy="3483936"/>
          </a:xfrm>
        </p:spPr>
        <p:txBody>
          <a:bodyPr/>
          <a:lstStyle>
            <a:lvl1pPr algn="ctr">
              <a:defRPr sz="4000" b="1" i="1" u="sng">
                <a:solidFill>
                  <a:srgbClr val="FF0000"/>
                </a:solidFill>
              </a:defRPr>
            </a:lvl1pPr>
            <a:lvl2pPr algn="ctr">
              <a:defRPr sz="4000" b="1" i="1" u="sng">
                <a:solidFill>
                  <a:srgbClr val="FF0000"/>
                </a:solidFill>
              </a:defRPr>
            </a:lvl2pPr>
            <a:lvl3pPr algn="ctr">
              <a:defRPr sz="4000" b="1" i="1" u="sng">
                <a:solidFill>
                  <a:srgbClr val="FF0000"/>
                </a:solidFill>
              </a:defRPr>
            </a:lvl3pPr>
            <a:lvl4pPr algn="ctr">
              <a:defRPr sz="4000" b="1" i="1" u="sng">
                <a:solidFill>
                  <a:srgbClr val="FF0000"/>
                </a:solidFill>
              </a:defRPr>
            </a:lvl4pPr>
            <a:lvl5pPr algn="ctr">
              <a:defRPr sz="4000" b="1" i="1" u="sng">
                <a:solidFill>
                  <a:srgbClr val="FF0000"/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E2D8D8-2C6E-47F8-8B56-6992E9197601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84639-1E1D-4B93-AE00-DE8B7309906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t:\Documents and Settings\LHOSTETT\My Documents\My Pictures\Microsoft Clip Organizer\AG00299_.gif"/>
          <p:cNvPicPr>
            <a:picLocks noChangeAspect="1" noChangeArrowheads="1" noCrop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62196"/>
            <a:ext cx="1676400" cy="1595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Scale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  <p:from x="250000" y="250000"/>
                      <p:to x="100000" y="100000"/>
                    </p:animScale>
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Scale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  <p:from x="250000" y="250000"/>
                      <p:to x="100000" y="100000"/>
                    </p:animScale>
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Scale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  <p:from x="250000" y="250000"/>
                      <p:to x="100000" y="100000"/>
                    </p:animScale>
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Scale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  <p:from x="250000" y="250000"/>
                      <p:to x="100000" y="100000"/>
                    </p:animScale>
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Scale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  <p:from x="250000" y="250000"/>
                      <p:to x="100000" y="100000"/>
                    </p:animScale>
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<p:cBhvr>
                        <p:cTn dur="10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E2D8D8-2C6E-47F8-8B56-6992E9197601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0E84639-1E1D-4B93-AE00-DE8B7309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E2D8D8-2C6E-47F8-8B56-6992E9197601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84639-1E1D-4B93-AE00-DE8B7309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E2D8D8-2C6E-47F8-8B56-6992E9197601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84639-1E1D-4B93-AE00-DE8B7309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E2D8D8-2C6E-47F8-8B56-6992E9197601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84639-1E1D-4B93-AE00-DE8B7309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E2D8D8-2C6E-47F8-8B56-6992E9197601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84639-1E1D-4B93-AE00-DE8B7309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E2D8D8-2C6E-47F8-8B56-6992E9197601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84639-1E1D-4B93-AE00-DE8B7309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E2D8D8-2C6E-47F8-8B56-6992E9197601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84639-1E1D-4B93-AE00-DE8B73099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7E2D8D8-2C6E-47F8-8B56-6992E9197601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E84639-1E1D-4B93-AE00-DE8B7309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066800"/>
            <a:ext cx="6553200" cy="4495800"/>
          </a:xfrm>
        </p:spPr>
        <p:txBody>
          <a:bodyPr/>
          <a:lstStyle/>
          <a:p>
            <a:pPr algn="ctr"/>
            <a:r>
              <a:rPr lang="en-US" sz="72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Photosynthesis</a:t>
            </a:r>
            <a:br>
              <a:rPr lang="en-US" sz="72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sz="72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&amp;</a:t>
            </a:r>
            <a:br>
              <a:rPr lang="en-US" sz="72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sz="72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Cellular Respiration</a:t>
            </a:r>
            <a:endParaRPr lang="en-US" sz="7200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t:\Documents and Settings\LHOSTETT\Local Settings\Temporary Internet Files\Content.IE5\T2BTNQ3K\MPj043859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62203"/>
            <a:ext cx="3428999" cy="2295797"/>
          </a:xfrm>
          <a:prstGeom prst="rect">
            <a:avLst/>
          </a:prstGeom>
          <a:noFill/>
        </p:spPr>
      </p:pic>
      <p:pic>
        <p:nvPicPr>
          <p:cNvPr id="1028" name="Picture 4" descr="t:\Documents and Settings\LHOSTETT\Local Settings\Temporary Internet Files\Content.IE5\U6WMGVDE\MPj0438661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97833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0876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What plant cell organelle is involved in photosynthesis?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239000" cy="4093536"/>
          </a:xfrm>
        </p:spPr>
        <p:txBody>
          <a:bodyPr/>
          <a:lstStyle/>
          <a:p>
            <a:r>
              <a:rPr lang="en-US" smtClean="0"/>
              <a:t>chloroplast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7772400" cy="2423160"/>
          </a:xfrm>
        </p:spPr>
        <p:txBody>
          <a:bodyPr/>
          <a:lstStyle/>
          <a:p>
            <a:r>
              <a:rPr lang="en-US" dirty="0" smtClean="0"/>
              <a:t>Saclike photosynthetic membranes in the chloroplast are called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thylakoids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25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9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starting molecules of the light reactions?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3712536"/>
          </a:xfrm>
        </p:spPr>
        <p:txBody>
          <a:bodyPr/>
          <a:lstStyle/>
          <a:p>
            <a:r>
              <a:rPr lang="en-US" dirty="0" smtClean="0"/>
              <a:t>Sunlight</a:t>
            </a:r>
          </a:p>
          <a:p>
            <a:r>
              <a:rPr lang="en-US" dirty="0" smtClean="0"/>
              <a:t>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energy released when using ATP?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4398336"/>
          </a:xfrm>
        </p:spPr>
        <p:txBody>
          <a:bodyPr/>
          <a:lstStyle/>
          <a:p>
            <a:r>
              <a:rPr lang="en-US" dirty="0" smtClean="0"/>
              <a:t>ATP is broken down into ADP + P; every time a bond is broken, energy is released!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When </a:t>
            </a:r>
            <a:r>
              <a:rPr lang="en-US" dirty="0" smtClean="0"/>
              <a:t>does our body use lactic acid fermentation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50736"/>
          </a:xfrm>
        </p:spPr>
        <p:txBody>
          <a:bodyPr/>
          <a:lstStyle/>
          <a:p>
            <a:r>
              <a:rPr lang="en-US" dirty="0" smtClean="0"/>
              <a:t>When exercising; that’s what makes you sore after working 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Why </a:t>
            </a:r>
            <a:r>
              <a:rPr lang="en-US" dirty="0" smtClean="0"/>
              <a:t> does our body use lactic acid fermentation?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our cells are not getting enough oxygen for aerobic respiration to occur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cellular respiration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usable energy for our cells!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94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pyruvic acid (</a:t>
            </a:r>
            <a:r>
              <a:rPr lang="en-US" dirty="0" err="1" smtClean="0"/>
              <a:t>pyruvate</a:t>
            </a:r>
            <a:r>
              <a:rPr lang="en-US" dirty="0" smtClean="0"/>
              <a:t>) changed into during alcoholic fermentation?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239000" cy="3331536"/>
          </a:xfrm>
        </p:spPr>
        <p:txBody>
          <a:bodyPr/>
          <a:lstStyle/>
          <a:p>
            <a:r>
              <a:rPr lang="en-US" dirty="0" smtClean="0"/>
              <a:t>Carbon dioxide</a:t>
            </a:r>
          </a:p>
          <a:p>
            <a:r>
              <a:rPr lang="en-US" dirty="0" smtClean="0"/>
              <a:t>Ethyl alcohol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239000" cy="196596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When yeast ferments the sugar in a bread mixture, what is produced that causes</a:t>
            </a:r>
            <a:br>
              <a:rPr lang="en-US" dirty="0" smtClean="0"/>
            </a:br>
            <a:r>
              <a:rPr lang="en-US" dirty="0" smtClean="0"/>
              <a:t>	the bread dough to rise?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3712536"/>
          </a:xfrm>
        </p:spPr>
        <p:txBody>
          <a:bodyPr/>
          <a:lstStyle/>
          <a:p>
            <a:r>
              <a:rPr lang="en-US" dirty="0" smtClean="0"/>
              <a:t>carbon dioxide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8153400" cy="1661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Light energy is converted to chemical energy during this stage of photosynthesis.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239000" cy="4093536"/>
          </a:xfrm>
        </p:spPr>
        <p:txBody>
          <a:bodyPr/>
          <a:lstStyle/>
          <a:p>
            <a:r>
              <a:rPr lang="en-US" dirty="0" smtClean="0"/>
              <a:t>Light Dependent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molecule is needed to start glycolysis?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239000" cy="4017336"/>
          </a:xfrm>
        </p:spPr>
        <p:txBody>
          <a:bodyPr/>
          <a:lstStyle/>
          <a:p>
            <a:r>
              <a:rPr lang="en-US" dirty="0" smtClean="0"/>
              <a:t>Glucose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abbreviate Adenosine </a:t>
            </a:r>
            <a:r>
              <a:rPr lang="en-US" dirty="0" err="1" smtClean="0"/>
              <a:t>diphosphate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239000" cy="4169736"/>
          </a:xfrm>
        </p:spPr>
        <p:txBody>
          <a:bodyPr/>
          <a:lstStyle/>
          <a:p>
            <a:r>
              <a:rPr lang="en-US" dirty="0" smtClean="0"/>
              <a:t>ADP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two stages of photosynthesis?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245936"/>
          </a:xfrm>
        </p:spPr>
        <p:txBody>
          <a:bodyPr/>
          <a:lstStyle/>
          <a:p>
            <a:r>
              <a:rPr lang="en-US" dirty="0" smtClean="0"/>
              <a:t>Light dependent reaction</a:t>
            </a:r>
          </a:p>
          <a:p>
            <a:r>
              <a:rPr lang="en-US" dirty="0" smtClean="0"/>
              <a:t>Light independent reaction (</a:t>
            </a:r>
            <a:r>
              <a:rPr lang="en-US" dirty="0" err="1" smtClean="0"/>
              <a:t>calvin</a:t>
            </a:r>
            <a:r>
              <a:rPr lang="en-US" dirty="0" smtClean="0"/>
              <a:t> cycle)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239000" cy="1432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Cellular respiration that does not require oxygen is called 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3712536"/>
          </a:xfrm>
        </p:spPr>
        <p:txBody>
          <a:bodyPr/>
          <a:lstStyle/>
          <a:p>
            <a:r>
              <a:rPr lang="en-US" dirty="0" smtClean="0"/>
              <a:t>Anaerobic Respiration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Cell respiration that requires oxygen is called 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239000" cy="3864936"/>
          </a:xfrm>
        </p:spPr>
        <p:txBody>
          <a:bodyPr/>
          <a:lstStyle/>
          <a:p>
            <a:r>
              <a:rPr lang="en-US" dirty="0" smtClean="0"/>
              <a:t>Aerobic Respiration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9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________ are organisms that make their own food (like plants).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7239000" cy="3941136"/>
          </a:xfrm>
        </p:spPr>
        <p:txBody>
          <a:bodyPr/>
          <a:lstStyle/>
          <a:p>
            <a:r>
              <a:rPr lang="en-US" dirty="0" err="1" smtClean="0"/>
              <a:t>Autotrophs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“Powerhouse” of the cell is the 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7239000" cy="3941136"/>
          </a:xfrm>
        </p:spPr>
        <p:txBody>
          <a:bodyPr/>
          <a:lstStyle/>
          <a:p>
            <a:r>
              <a:rPr lang="en-US" dirty="0" smtClean="0"/>
              <a:t>Mitochondrion; because</a:t>
            </a:r>
          </a:p>
          <a:p>
            <a:pPr marL="0" indent="0">
              <a:buNone/>
            </a:pPr>
            <a:r>
              <a:rPr lang="en-US" dirty="0" err="1" smtClean="0"/>
              <a:t>thats</a:t>
            </a:r>
            <a:r>
              <a:rPr lang="en-US" dirty="0" smtClean="0"/>
              <a:t> where food energy is released and becomes cellular energy (ATP)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green pigment in plant cells called?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4398336"/>
          </a:xfrm>
        </p:spPr>
        <p:txBody>
          <a:bodyPr/>
          <a:lstStyle/>
          <a:p>
            <a:r>
              <a:rPr lang="en-US" dirty="0" smtClean="0"/>
              <a:t>chlorophyll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08760"/>
          </a:xfrm>
        </p:spPr>
        <p:txBody>
          <a:bodyPr>
            <a:normAutofit/>
          </a:bodyPr>
          <a:lstStyle/>
          <a:p>
            <a:r>
              <a:rPr lang="en-US" dirty="0" smtClean="0"/>
              <a:t>_____ is the ability to do work.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239000" cy="4169736"/>
          </a:xfrm>
        </p:spPr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products of photosynthesis?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245936"/>
          </a:xfrm>
        </p:spPr>
        <p:txBody>
          <a:bodyPr/>
          <a:lstStyle/>
          <a:p>
            <a:r>
              <a:rPr lang="en-US" dirty="0" smtClean="0"/>
              <a:t>Glucose</a:t>
            </a:r>
          </a:p>
          <a:p>
            <a:r>
              <a:rPr lang="en-US" dirty="0" smtClean="0"/>
              <a:t>Oxygen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9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molecule that is directly used by a cell for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239000" cy="3864936"/>
          </a:xfrm>
        </p:spPr>
        <p:txBody>
          <a:bodyPr/>
          <a:lstStyle/>
          <a:p>
            <a:r>
              <a:rPr lang="en-US" dirty="0" smtClean="0"/>
              <a:t>ATP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7772400" cy="2423160"/>
          </a:xfrm>
        </p:spPr>
        <p:txBody>
          <a:bodyPr/>
          <a:lstStyle/>
          <a:p>
            <a:r>
              <a:rPr lang="en-US" dirty="0" smtClean="0"/>
              <a:t>Chlorophyll and other pigments are organized into clusters known 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7239000" cy="2874336"/>
          </a:xfrm>
        </p:spPr>
        <p:txBody>
          <a:bodyPr/>
          <a:lstStyle/>
          <a:p>
            <a:r>
              <a:rPr lang="en-US" dirty="0" smtClean="0"/>
              <a:t>photosystems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3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9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the equation that represents aerobic cellular respiration?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19400"/>
            <a:ext cx="7696200" cy="3636336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C</a:t>
            </a:r>
            <a:r>
              <a:rPr lang="en-US" sz="3200" baseline="-25000" dirty="0" smtClean="0"/>
              <a:t>6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12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6</a:t>
            </a:r>
            <a:r>
              <a:rPr lang="en-US" sz="3200" dirty="0" smtClean="0"/>
              <a:t>  + 6O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</a:t>
            </a:r>
            <a:r>
              <a:rPr lang="en-US" sz="3200" dirty="0" smtClean="0"/>
              <a:t> 6CO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+ 6H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+energy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61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function of chlorophyll in the light dependent reactions?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239000" cy="3864936"/>
          </a:xfrm>
        </p:spPr>
        <p:txBody>
          <a:bodyPr/>
          <a:lstStyle/>
          <a:p>
            <a:r>
              <a:rPr lang="en-US" dirty="0" smtClean="0"/>
              <a:t>capture light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name of the following compound,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245936"/>
          </a:xfrm>
        </p:spPr>
        <p:txBody>
          <a:bodyPr/>
          <a:lstStyle/>
          <a:p>
            <a:r>
              <a:rPr lang="en-US" dirty="0" smtClean="0"/>
              <a:t>Glucose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1356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What type of organism does lactic acid fermentation take place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239000" cy="4093536"/>
          </a:xfrm>
        </p:spPr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95656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During fermentation, _________  are used to create the products of lactic acid fermentation and alcoholic fermentation.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7239000" cy="2874336"/>
          </a:xfrm>
        </p:spPr>
        <p:txBody>
          <a:bodyPr/>
          <a:lstStyle/>
          <a:p>
            <a:r>
              <a:rPr lang="en-US" dirty="0" smtClean="0"/>
              <a:t>pyruvates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cells use energy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50736"/>
          </a:xfrm>
        </p:spPr>
        <p:txBody>
          <a:bodyPr/>
          <a:lstStyle/>
          <a:p>
            <a:r>
              <a:rPr lang="en-US" dirty="0" smtClean="0"/>
              <a:t>Homeostasis</a:t>
            </a:r>
          </a:p>
          <a:p>
            <a:r>
              <a:rPr lang="en-US" dirty="0" smtClean="0"/>
              <a:t>cellular movement (muscle cells)</a:t>
            </a:r>
          </a:p>
          <a:p>
            <a:r>
              <a:rPr lang="en-US" dirty="0" smtClean="0"/>
              <a:t>eliminating wastes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glycolysis occur in a cell?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136"/>
          </a:xfrm>
        </p:spPr>
        <p:txBody>
          <a:bodyPr/>
          <a:lstStyle/>
          <a:p>
            <a:r>
              <a:rPr lang="en-US" dirty="0" smtClean="0"/>
              <a:t>cytoplasm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9760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product of the light reactions?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3712536"/>
          </a:xfrm>
        </p:spPr>
        <p:txBody>
          <a:bodyPr/>
          <a:lstStyle/>
          <a:p>
            <a:r>
              <a:rPr lang="en-US" dirty="0" smtClean="0"/>
              <a:t>Oxygen</a:t>
            </a:r>
          </a:p>
          <a:p>
            <a:r>
              <a:rPr lang="en-US" dirty="0" smtClean="0"/>
              <a:t>NADPH</a:t>
            </a:r>
          </a:p>
          <a:p>
            <a:r>
              <a:rPr lang="en-US" dirty="0" smtClean="0"/>
              <a:t>ATP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Where does the Kreb’s Cycle occur in a cell?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239000" cy="4017336"/>
          </a:xfrm>
        </p:spPr>
        <p:txBody>
          <a:bodyPr/>
          <a:lstStyle/>
          <a:p>
            <a:r>
              <a:rPr lang="en-US" dirty="0" smtClean="0"/>
              <a:t>mitochondrion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70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__________________ is the process by which autotrophs trap energy from sunlight to build 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7239000" cy="3026736"/>
          </a:xfrm>
        </p:spPr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ATP’s are produced from the Kreb’s cycle?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245936"/>
          </a:xfrm>
        </p:spPr>
        <p:txBody>
          <a:bodyPr/>
          <a:lstStyle/>
          <a:p>
            <a:r>
              <a:rPr lang="en-US" dirty="0" smtClean="0"/>
              <a:t>2 ATP’s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During </a:t>
            </a:r>
            <a:r>
              <a:rPr lang="en-US" i="1" dirty="0" smtClean="0"/>
              <a:t>anaerobic respiration</a:t>
            </a:r>
            <a:r>
              <a:rPr lang="en-US" dirty="0" smtClean="0"/>
              <a:t> _______ ATP’s are produced.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239000" cy="4169736"/>
          </a:xfrm>
        </p:spPr>
        <p:txBody>
          <a:bodyPr/>
          <a:lstStyle/>
          <a:p>
            <a:r>
              <a:rPr lang="en-US" dirty="0" smtClean="0"/>
              <a:t>2 ATP (from glycolysis)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84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what organism does alcoholic fermentation take place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7239000" cy="3788736"/>
          </a:xfrm>
        </p:spPr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equation that represents photosynthesis?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8229600" cy="4093536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6CO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+6H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+light energy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+ 6O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042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Most of the ATP produced during aerobic respiration comes from the 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7239000" cy="3560136"/>
          </a:xfrm>
        </p:spPr>
        <p:txBody>
          <a:bodyPr/>
          <a:lstStyle/>
          <a:p>
            <a:r>
              <a:rPr lang="en-US" dirty="0" smtClean="0"/>
              <a:t>ETC (Electron Transport Chain)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Kreb’s cycle produces ATP, NADH +FADH</a:t>
            </a:r>
            <a:r>
              <a:rPr lang="en-US" baseline="-25000" dirty="0" smtClean="0"/>
              <a:t>2</a:t>
            </a:r>
            <a:r>
              <a:rPr lang="en-US" dirty="0" smtClean="0"/>
              <a:t>, and 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7239000" cy="3941136"/>
          </a:xfrm>
        </p:spPr>
        <p:txBody>
          <a:bodyPr/>
          <a:lstStyle/>
          <a:p>
            <a:r>
              <a:rPr lang="en-US" dirty="0" smtClean="0"/>
              <a:t>Carbon dioxide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Glycolysis produces, ATP, NADH, and 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239000" cy="4093536"/>
          </a:xfrm>
        </p:spPr>
        <p:txBody>
          <a:bodyPr/>
          <a:lstStyle/>
          <a:p>
            <a:r>
              <a:rPr lang="en-US" dirty="0" smtClean="0"/>
              <a:t>2 pyruvates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ATP’s are produced from glycolysis?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245936"/>
          </a:xfrm>
        </p:spPr>
        <p:txBody>
          <a:bodyPr/>
          <a:lstStyle/>
          <a:p>
            <a:r>
              <a:rPr lang="en-US" dirty="0" smtClean="0"/>
              <a:t>2 ATP’s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products of the ETC are ATP and 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136"/>
          </a:xfrm>
        </p:spPr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3736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____________ must be present in order for the Kreb’s Cycle and the ETC to occur.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7239000" cy="3941136"/>
          </a:xfrm>
        </p:spPr>
        <p:txBody>
          <a:bodyPr/>
          <a:lstStyle/>
          <a:p>
            <a:r>
              <a:rPr lang="en-US" dirty="0" smtClean="0"/>
              <a:t>oxygen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9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starting molecules of the dark reactions?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3712536"/>
          </a:xfrm>
        </p:spPr>
        <p:txBody>
          <a:bodyPr/>
          <a:lstStyle/>
          <a:p>
            <a:r>
              <a:rPr lang="en-US" dirty="0" smtClean="0"/>
              <a:t>Carbon dioxide</a:t>
            </a:r>
          </a:p>
          <a:p>
            <a:r>
              <a:rPr lang="en-US" dirty="0" smtClean="0"/>
              <a:t>NADPH</a:t>
            </a:r>
          </a:p>
          <a:p>
            <a:r>
              <a:rPr lang="en-US" dirty="0" smtClean="0"/>
              <a:t>ATP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the three processes of cellular respiration.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</p:spPr>
        <p:txBody>
          <a:bodyPr/>
          <a:lstStyle/>
          <a:p>
            <a:r>
              <a:rPr lang="en-US" dirty="0" smtClean="0"/>
              <a:t>Glycolysis</a:t>
            </a:r>
          </a:p>
          <a:p>
            <a:r>
              <a:rPr lang="en-US" dirty="0" smtClean="0"/>
              <a:t>Kreb’s cycle</a:t>
            </a:r>
          </a:p>
          <a:p>
            <a:r>
              <a:rPr lang="en-US" dirty="0" smtClean="0"/>
              <a:t>ETC (Electron Transport Chain)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ATP’s are produced from the etc?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245936"/>
          </a:xfrm>
        </p:spPr>
        <p:txBody>
          <a:bodyPr/>
          <a:lstStyle/>
          <a:p>
            <a:r>
              <a:rPr lang="en-US" dirty="0" smtClean="0"/>
              <a:t>32 ATP’s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04216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Glycolysis does not require_______________ in order to happen.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239000" cy="3407736"/>
          </a:xfrm>
        </p:spPr>
        <p:txBody>
          <a:bodyPr/>
          <a:lstStyle/>
          <a:p>
            <a:r>
              <a:rPr lang="en-US" dirty="0" smtClean="0"/>
              <a:t>oxygen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65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pyruvic acid (</a:t>
            </a:r>
            <a:r>
              <a:rPr lang="en-US" dirty="0" err="1" smtClean="0"/>
              <a:t>pyruvate</a:t>
            </a:r>
            <a:r>
              <a:rPr lang="en-US" dirty="0" smtClean="0"/>
              <a:t>) changed into during lactic acid fermentation?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7239000" cy="3636336"/>
          </a:xfrm>
        </p:spPr>
        <p:txBody>
          <a:bodyPr/>
          <a:lstStyle/>
          <a:p>
            <a:r>
              <a:rPr lang="en-US" dirty="0" smtClean="0"/>
              <a:t>Lactic acid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423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</a:t>
            </a:r>
            <a:r>
              <a:rPr lang="en-US" dirty="0" err="1" smtClean="0"/>
              <a:t>atp’s</a:t>
            </a:r>
            <a:r>
              <a:rPr lang="en-US" dirty="0" smtClean="0"/>
              <a:t> are produced from one molecule of glucose at the end of aerobic respiration?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239000" cy="3407736"/>
          </a:xfrm>
        </p:spPr>
        <p:txBody>
          <a:bodyPr/>
          <a:lstStyle/>
          <a:p>
            <a:r>
              <a:rPr lang="en-US" dirty="0" smtClean="0"/>
              <a:t>36 ATP’s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976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product of the dark reactions?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3712536"/>
          </a:xfrm>
        </p:spPr>
        <p:txBody>
          <a:bodyPr/>
          <a:lstStyle/>
          <a:p>
            <a:r>
              <a:rPr lang="en-US" dirty="0" smtClean="0"/>
              <a:t>Glucose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importance of photosynthesis?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food for plants and without plants the entire ecosystem would die</a:t>
            </a:r>
          </a:p>
          <a:p>
            <a:r>
              <a:rPr lang="en-US" dirty="0" smtClean="0"/>
              <a:t>Provides animals w</a:t>
            </a:r>
            <a:r>
              <a:rPr lang="en-US" smtClean="0"/>
              <a:t>/ oxygen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1532" y="152400"/>
            <a:ext cx="6262468" cy="4267200"/>
          </a:xfrm>
        </p:spPr>
        <p:txBody>
          <a:bodyPr/>
          <a:lstStyle/>
          <a:p>
            <a:pPr algn="ctr"/>
            <a:r>
              <a:rPr lang="en-US" sz="72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Study your notes and worksheets!!</a:t>
            </a:r>
            <a:endParaRPr lang="en-US" sz="7200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Picture 4" descr="t:\Documents and Settings\LHOSTETT\Local Settings\Temporary Internet Files\Content.IE5\U6WMGVDE\MPj043866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97833" cy="3581400"/>
          </a:xfrm>
          <a:prstGeom prst="rect">
            <a:avLst/>
          </a:prstGeom>
          <a:noFill/>
        </p:spPr>
      </p:pic>
      <p:pic>
        <p:nvPicPr>
          <p:cNvPr id="5" name="Picture 2" descr="t:\Documents and Settings\LHOSTETT\Local Settings\Temporary Internet Files\Content.IE5\T2BTNQ3K\MPj043859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562203"/>
            <a:ext cx="2743199" cy="22957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_______ is an energy storing molecule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245936"/>
          </a:xfrm>
        </p:spPr>
        <p:txBody>
          <a:bodyPr/>
          <a:lstStyle/>
          <a:p>
            <a:r>
              <a:rPr lang="en-US" dirty="0" smtClean="0"/>
              <a:t>ATP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the ETC occur in a cell?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239000" cy="3864936"/>
          </a:xfrm>
        </p:spPr>
        <p:txBody>
          <a:bodyPr/>
          <a:lstStyle/>
          <a:p>
            <a:r>
              <a:rPr lang="en-US" dirty="0" smtClean="0"/>
              <a:t>INNER mitochondrial folds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energy stored in our cells?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50736"/>
          </a:xfrm>
        </p:spPr>
        <p:txBody>
          <a:bodyPr/>
          <a:lstStyle/>
          <a:p>
            <a:r>
              <a:rPr lang="en-US" dirty="0" smtClean="0"/>
              <a:t>ADP  + </a:t>
            </a:r>
            <a:r>
              <a:rPr lang="en-US" dirty="0" smtClean="0"/>
              <a:t>Phosphate </a:t>
            </a:r>
            <a:r>
              <a:rPr lang="en-US" dirty="0" smtClean="0"/>
              <a:t>creates ATP – the energy storing molecule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7772400" cy="2270760"/>
          </a:xfrm>
        </p:spPr>
        <p:txBody>
          <a:bodyPr/>
          <a:lstStyle/>
          <a:p>
            <a:r>
              <a:rPr lang="en-US" dirty="0" smtClean="0"/>
              <a:t>Electrons leave Photosystem II and travel to Photosystem I by way of the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 Transport</a:t>
            </a:r>
          </a:p>
          <a:p>
            <a:pPr marL="0" indent="0">
              <a:buNone/>
            </a:pPr>
            <a:r>
              <a:rPr lang="en-US" dirty="0" smtClean="0"/>
              <a:t>Chain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475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323</TotalTime>
  <Words>769</Words>
  <Application>Microsoft Office PowerPoint</Application>
  <PresentationFormat>On-screen Show (4:3)</PresentationFormat>
  <Paragraphs>125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Calibri</vt:lpstr>
      <vt:lpstr>Trebuchet MS</vt:lpstr>
      <vt:lpstr>Wingdings</vt:lpstr>
      <vt:lpstr>Wingdings 2</vt:lpstr>
      <vt:lpstr>Opulent</vt:lpstr>
      <vt:lpstr>Photosynthesis &amp; Cellular Respiration</vt:lpstr>
      <vt:lpstr>What molecule is needed to start glycolysis?</vt:lpstr>
      <vt:lpstr>Chlorophyll and other pigments are organized into clusters known as </vt:lpstr>
      <vt:lpstr>How many ATP’s are produced from the Kreb’s cycle?</vt:lpstr>
      <vt:lpstr>Name the three processes of cellular respiration.</vt:lpstr>
      <vt:lpstr>_______ is an energy storing molecule</vt:lpstr>
      <vt:lpstr>Where does the ETC occur in a cell?</vt:lpstr>
      <vt:lpstr>How is energy stored in our cells?</vt:lpstr>
      <vt:lpstr>Electrons leave Photosystem II and travel to Photosystem I by way of the </vt:lpstr>
      <vt:lpstr>What plant cell organelle is involved in photosynthesis?</vt:lpstr>
      <vt:lpstr>Saclike photosynthetic membranes in the chloroplast are called </vt:lpstr>
      <vt:lpstr>What are the starting molecules of the light reactions?</vt:lpstr>
      <vt:lpstr>How is energy released when using ATP?</vt:lpstr>
      <vt:lpstr>When does our body use lactic acid fermentation</vt:lpstr>
      <vt:lpstr>Why  does our body use lactic acid fermentation?</vt:lpstr>
      <vt:lpstr>Why is cellular respiration important?</vt:lpstr>
      <vt:lpstr>What is pyruvic acid (pyruvate) changed into during alcoholic fermentation?</vt:lpstr>
      <vt:lpstr>When yeast ferments the sugar in a bread mixture, what is produced that causes  the bread dough to rise?</vt:lpstr>
      <vt:lpstr>Light energy is converted to chemical energy during this stage of photosynthesis.</vt:lpstr>
      <vt:lpstr>How would you abbreviate Adenosine diphosphate?</vt:lpstr>
      <vt:lpstr>What are the two stages of photosynthesis?</vt:lpstr>
      <vt:lpstr>Cellular respiration that does not require oxygen is called ____</vt:lpstr>
      <vt:lpstr>Cell respiration that requires oxygen is called ____</vt:lpstr>
      <vt:lpstr>________ are organisms that make their own food (like plants).</vt:lpstr>
      <vt:lpstr>The “Powerhouse” of the cell is the ________</vt:lpstr>
      <vt:lpstr>What is the green pigment in plant cells called?</vt:lpstr>
      <vt:lpstr>_____ is the ability to do work.</vt:lpstr>
      <vt:lpstr>What are the products of photosynthesis?</vt:lpstr>
      <vt:lpstr>What is the molecule that is directly used by a cell for energy?</vt:lpstr>
      <vt:lpstr>Write the equation that represents aerobic cellular respiration?</vt:lpstr>
      <vt:lpstr>What is the function of chlorophyll in the light dependent reactions?</vt:lpstr>
      <vt:lpstr>What is the name of the following compound, C6H12O6?</vt:lpstr>
      <vt:lpstr>What type of organism does lactic acid fermentation take place in?</vt:lpstr>
      <vt:lpstr>During fermentation, _________  are used to create the products of lactic acid fermentation and alcoholic fermentation.</vt:lpstr>
      <vt:lpstr>What do cells use energy for?</vt:lpstr>
      <vt:lpstr>Where does glycolysis occur in a cell?</vt:lpstr>
      <vt:lpstr>What are the product of the light reactions?</vt:lpstr>
      <vt:lpstr>Where does the Kreb’s Cycle occur in a cell?</vt:lpstr>
      <vt:lpstr>__________________ is the process by which autotrophs trap energy from sunlight to build carbohydrates</vt:lpstr>
      <vt:lpstr>During anaerobic respiration _______ ATP’s are produced.</vt:lpstr>
      <vt:lpstr>In what organism does alcoholic fermentation take place in?</vt:lpstr>
      <vt:lpstr>What is the equation that represents photosynthesis?</vt:lpstr>
      <vt:lpstr>Most of the ATP produced during aerobic respiration comes from the ___________.</vt:lpstr>
      <vt:lpstr>The Kreb’s cycle produces ATP, NADH +FADH2, and _____________</vt:lpstr>
      <vt:lpstr>Glycolysis produces, ATP, NADH, and ______________</vt:lpstr>
      <vt:lpstr>How many ATP’s are produced from glycolysis?</vt:lpstr>
      <vt:lpstr>The products of the ETC are ATP and ___________</vt:lpstr>
      <vt:lpstr>____________ must be present in order for the Kreb’s Cycle and the ETC to occur.</vt:lpstr>
      <vt:lpstr>What are the starting molecules of the dark reactions?</vt:lpstr>
      <vt:lpstr>How many ATP’s are produced from the etc?</vt:lpstr>
      <vt:lpstr>Glycolysis does not require_______________ in order to happen.</vt:lpstr>
      <vt:lpstr>what is pyruvic acid (pyruvate) changed into during lactic acid fermentation?</vt:lpstr>
      <vt:lpstr>How many atp’s are produced from one molecule of glucose at the end of aerobic respiration?</vt:lpstr>
      <vt:lpstr>What is the product of the dark reactions?</vt:lpstr>
      <vt:lpstr>What is the importance of photosynthesis?</vt:lpstr>
      <vt:lpstr>Study your notes and worksheets!!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&amp; Cellular respiration</dc:title>
  <dc:creator>Rebecca Bowers</dc:creator>
  <cp:lastModifiedBy>Rebecca Bowers</cp:lastModifiedBy>
  <cp:revision>77</cp:revision>
  <dcterms:created xsi:type="dcterms:W3CDTF">2008-11-12T14:15:13Z</dcterms:created>
  <dcterms:modified xsi:type="dcterms:W3CDTF">2016-11-09T02:17:06Z</dcterms:modified>
</cp:coreProperties>
</file>