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63A2-7635-4301-ACAF-6D3D5D33CE1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7966-7C0F-4516-A916-59A0980F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Periodic Table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Element Families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Alkali metals (group 1)</a:t>
            </a:r>
          </a:p>
          <a:p>
            <a:r>
              <a:rPr lang="en-US" sz="2400" dirty="0" smtClean="0"/>
              <a:t>Alkaline earth metals (group 2)</a:t>
            </a:r>
          </a:p>
          <a:p>
            <a:r>
              <a:rPr lang="en-US" sz="2400" dirty="0" smtClean="0"/>
              <a:t>Transition metals (groups 3-12)</a:t>
            </a:r>
          </a:p>
          <a:p>
            <a:r>
              <a:rPr lang="en-US" sz="2400" dirty="0" smtClean="0"/>
              <a:t>Halogens (group 17)</a:t>
            </a:r>
          </a:p>
          <a:p>
            <a:r>
              <a:rPr lang="en-US" sz="2400" dirty="0" smtClean="0"/>
              <a:t>Noble gases (group 18)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61" y="3886199"/>
            <a:ext cx="4784479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radius</a:t>
            </a:r>
          </a:p>
          <a:p>
            <a:pPr lvl="1"/>
            <a:r>
              <a:rPr lang="en-US" b="1" dirty="0" smtClean="0"/>
              <a:t>Increases </a:t>
            </a:r>
            <a:r>
              <a:rPr lang="en-US" dirty="0" smtClean="0"/>
              <a:t>down a family because electron levels are increasing</a:t>
            </a:r>
          </a:p>
          <a:p>
            <a:pPr lvl="1"/>
            <a:r>
              <a:rPr lang="en-US" b="1" dirty="0" smtClean="0"/>
              <a:t>Decreases </a:t>
            </a:r>
            <a:r>
              <a:rPr lang="en-US" dirty="0" smtClean="0"/>
              <a:t>across a period</a:t>
            </a:r>
          </a:p>
          <a:p>
            <a:pPr lvl="2"/>
            <a:r>
              <a:rPr lang="en-US" b="1" dirty="0" smtClean="0"/>
              <a:t>Why??</a:t>
            </a:r>
          </a:p>
          <a:p>
            <a:r>
              <a:rPr lang="en-US" dirty="0" smtClean="0"/>
              <a:t>Atomic mass</a:t>
            </a:r>
          </a:p>
          <a:p>
            <a:pPr lvl="1"/>
            <a:r>
              <a:rPr lang="en-US" dirty="0" smtClean="0"/>
              <a:t>Increases down and across </a:t>
            </a:r>
            <a:r>
              <a:rPr lang="en-US" smtClean="0"/>
              <a:t>the Periodic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Alkali 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 1 (except hydrogen)</a:t>
            </a:r>
          </a:p>
          <a:p>
            <a:r>
              <a:rPr lang="en-US" dirty="0" smtClean="0"/>
              <a:t>Very soft metals</a:t>
            </a:r>
          </a:p>
          <a:p>
            <a:r>
              <a:rPr lang="en-US" dirty="0" smtClean="0"/>
              <a:t>Highly reactive</a:t>
            </a:r>
          </a:p>
          <a:p>
            <a:pPr lvl="1"/>
            <a:r>
              <a:rPr lang="en-US" dirty="0" smtClean="0"/>
              <a:t>Have one valence electron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24" y="3603171"/>
            <a:ext cx="3730752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r="50000"/>
          <a:stretch/>
        </p:blipFill>
        <p:spPr bwMode="auto">
          <a:xfrm>
            <a:off x="3605071" y="3581400"/>
            <a:ext cx="630292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49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1838"/>
            <a:ext cx="21945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Alkaline Earth 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 2</a:t>
            </a:r>
          </a:p>
          <a:p>
            <a:r>
              <a:rPr lang="en-US" dirty="0" smtClean="0"/>
              <a:t>Two valence electrons</a:t>
            </a:r>
          </a:p>
          <a:p>
            <a:r>
              <a:rPr lang="en-US" dirty="0" smtClean="0"/>
              <a:t>Less reactive than alkali metals, but still react to form positive 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97441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006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5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middle of the periodic table</a:t>
            </a:r>
          </a:p>
          <a:p>
            <a:r>
              <a:rPr lang="en-US" dirty="0" smtClean="0"/>
              <a:t>Much less reactive</a:t>
            </a:r>
          </a:p>
          <a:p>
            <a:r>
              <a:rPr lang="en-US" dirty="0" smtClean="0"/>
              <a:t>Valence electrons vary</a:t>
            </a:r>
          </a:p>
          <a:p>
            <a:r>
              <a:rPr lang="en-US" dirty="0" smtClean="0"/>
              <a:t>Complex electron arrangements</a:t>
            </a:r>
          </a:p>
          <a:p>
            <a:r>
              <a:rPr lang="en-US" dirty="0" smtClean="0"/>
              <a:t>Can form positive or negative 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11" y="1136469"/>
            <a:ext cx="316992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61" y="3513909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09" y="4648200"/>
            <a:ext cx="2560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Halogens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 17</a:t>
            </a:r>
          </a:p>
          <a:p>
            <a:r>
              <a:rPr lang="en-US" dirty="0" smtClean="0"/>
              <a:t>Seven valence electrons</a:t>
            </a:r>
          </a:p>
          <a:p>
            <a:r>
              <a:rPr lang="en-US" dirty="0" smtClean="0"/>
              <a:t>Combine easily with alkali metals to form salts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NaCl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800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25249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67076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Noble Gases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 18</a:t>
            </a:r>
          </a:p>
          <a:p>
            <a:r>
              <a:rPr lang="en-US" dirty="0" smtClean="0"/>
              <a:t>Outer electron levels are full</a:t>
            </a:r>
          </a:p>
          <a:p>
            <a:r>
              <a:rPr lang="en-US" dirty="0" smtClean="0"/>
              <a:t>Called </a:t>
            </a:r>
            <a:r>
              <a:rPr lang="en-US" b="1" dirty="0" smtClean="0"/>
              <a:t>inert gases </a:t>
            </a:r>
            <a:r>
              <a:rPr lang="en-US" dirty="0" smtClean="0"/>
              <a:t>because they do not typically react to form compounds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51" y="1143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51" y="4222841"/>
            <a:ext cx="145673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666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Questions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dirty="0" smtClean="0"/>
              <a:t>Classify the following elements into families:</a:t>
            </a:r>
          </a:p>
          <a:p>
            <a:pPr marL="914400" lvl="1" indent="-514350">
              <a:buAutoNum type="arabicPeriod"/>
            </a:pPr>
            <a:r>
              <a:rPr lang="en-US" sz="2000" b="1" dirty="0" smtClean="0"/>
              <a:t>Iron, Fe</a:t>
            </a:r>
          </a:p>
          <a:p>
            <a:pPr marL="914400" lvl="1" indent="-514350">
              <a:buAutoNum type="arabicPeriod"/>
            </a:pPr>
            <a:r>
              <a:rPr lang="en-US" sz="2000" b="1" dirty="0" smtClean="0"/>
              <a:t>Potassium, K</a:t>
            </a:r>
          </a:p>
          <a:p>
            <a:pPr marL="914400" lvl="1" indent="-514350">
              <a:buAutoNum type="arabicPeriod"/>
            </a:pPr>
            <a:r>
              <a:rPr lang="en-US" sz="2000" b="1" dirty="0" smtClean="0"/>
              <a:t>Strontium, </a:t>
            </a:r>
            <a:r>
              <a:rPr lang="en-US" sz="2000" b="1" dirty="0" err="1" smtClean="0"/>
              <a:t>Sr</a:t>
            </a:r>
            <a:endParaRPr lang="en-US" sz="2000" b="1" dirty="0" smtClean="0"/>
          </a:p>
          <a:p>
            <a:pPr marL="914400" lvl="1" indent="-514350">
              <a:buAutoNum type="arabicPeriod"/>
            </a:pPr>
            <a:r>
              <a:rPr lang="en-US" sz="2000" b="1" dirty="0" smtClean="0"/>
              <a:t>Platinum, </a:t>
            </a:r>
            <a:r>
              <a:rPr lang="en-US" sz="2000" b="1" dirty="0" err="1" smtClean="0"/>
              <a:t>Pt</a:t>
            </a:r>
            <a:endParaRPr lang="en-US" sz="2000" b="1" dirty="0" smtClean="0"/>
          </a:p>
          <a:p>
            <a:pPr marL="514350" indent="-514350">
              <a:buAutoNum type="arabicPeriod"/>
            </a:pPr>
            <a:r>
              <a:rPr lang="en-US" sz="2000" b="1" dirty="0" smtClean="0"/>
              <a:t>Describe why chemists might sometimes store reactive chemicals in argon (</a:t>
            </a:r>
            <a:r>
              <a:rPr lang="en-US" sz="2000" b="1" dirty="0" err="1" smtClean="0"/>
              <a:t>Ar</a:t>
            </a:r>
            <a:r>
              <a:rPr lang="en-US" sz="2000" b="1" dirty="0" smtClean="0"/>
              <a:t>). To which family does argon belong?</a:t>
            </a:r>
          </a:p>
          <a:p>
            <a:pPr marL="514350" indent="-514350">
              <a:buAutoNum type="arabicPeriod"/>
            </a:pPr>
            <a:r>
              <a:rPr lang="en-US" sz="2000" b="1" dirty="0" smtClean="0"/>
              <a:t>Identify which element is more reactive: Li or Be.</a:t>
            </a:r>
          </a:p>
          <a:p>
            <a:pPr marL="514350" indent="-514350">
              <a:buAutoNum type="arabicPeriod"/>
            </a:pPr>
            <a:r>
              <a:rPr lang="en-US" sz="2000" b="1" dirty="0" smtClean="0"/>
              <a:t>Imagine you are a scientist analyzing an unknown element. You have confirmed that the element is a metal, but you do not know if it is an alkali metal, alkaline earth metal, or transition metal. Write a paragraph describing how you could further classify this metal.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98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Mendeleev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Russian chemist</a:t>
            </a:r>
          </a:p>
          <a:p>
            <a:r>
              <a:rPr lang="en-US" dirty="0" smtClean="0"/>
              <a:t>Designed the first periodic table of elements</a:t>
            </a:r>
          </a:p>
          <a:p>
            <a:r>
              <a:rPr lang="en-US" dirty="0" smtClean="0"/>
              <a:t>Arranged elements based on atomic weight</a:t>
            </a:r>
          </a:p>
          <a:p>
            <a:r>
              <a:rPr lang="en-US" dirty="0" smtClean="0"/>
              <a:t>Predicted the existence of new elements</a:t>
            </a:r>
          </a:p>
          <a:p>
            <a:r>
              <a:rPr lang="en-US" dirty="0" smtClean="0"/>
              <a:t>A few elements (such as tellurium and iodine) did not fit the pattern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8290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Modern Periodic Table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Rearranged by Henry </a:t>
            </a:r>
            <a:r>
              <a:rPr lang="en-US" dirty="0" err="1" smtClean="0"/>
              <a:t>Mosely</a:t>
            </a:r>
            <a:r>
              <a:rPr lang="en-US" dirty="0" smtClean="0"/>
              <a:t> about 40 years later</a:t>
            </a:r>
          </a:p>
          <a:p>
            <a:r>
              <a:rPr lang="en-US" dirty="0" smtClean="0"/>
              <a:t>Elements listed by atomic number</a:t>
            </a:r>
          </a:p>
          <a:p>
            <a:r>
              <a:rPr lang="en-US" dirty="0" smtClean="0"/>
              <a:t>Most did not change places, but the few that did were placed in columns with similar elements</a:t>
            </a:r>
          </a:p>
          <a:p>
            <a:r>
              <a:rPr lang="en-US" dirty="0" smtClean="0"/>
              <a:t>This fixed the problems Mendeleev found with his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Periodic Table Arrangement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Period: </a:t>
            </a:r>
            <a:r>
              <a:rPr lang="en-US" dirty="0" smtClean="0"/>
              <a:t>a row of elements (across)</a:t>
            </a:r>
          </a:p>
          <a:p>
            <a:pPr lvl="1"/>
            <a:r>
              <a:rPr lang="en-US" dirty="0" smtClean="0"/>
              <a:t>As elements go across a period, they become less metallic</a:t>
            </a:r>
          </a:p>
          <a:p>
            <a:r>
              <a:rPr lang="en-US" b="1" dirty="0" smtClean="0"/>
              <a:t>Group: </a:t>
            </a:r>
            <a:r>
              <a:rPr lang="en-US" dirty="0" smtClean="0"/>
              <a:t>a column (up and down)</a:t>
            </a:r>
          </a:p>
          <a:p>
            <a:pPr lvl="1"/>
            <a:r>
              <a:rPr lang="en-US" dirty="0" smtClean="0"/>
              <a:t>All elements in the same group share similar chemical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44" y="4648200"/>
            <a:ext cx="2957714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3143" y="5257800"/>
            <a:ext cx="2957714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2483544" y="5257799"/>
            <a:ext cx="1447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Electrons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Elements in each group have similar chemical properties</a:t>
            </a:r>
          </a:p>
          <a:p>
            <a:r>
              <a:rPr lang="en-US" dirty="0" smtClean="0"/>
              <a:t>This is due to the fact that these elements have the same number of </a:t>
            </a:r>
            <a:r>
              <a:rPr lang="en-US" b="1" dirty="0" smtClean="0"/>
              <a:t>valence electrons</a:t>
            </a:r>
          </a:p>
          <a:p>
            <a:pPr lvl="1"/>
            <a:r>
              <a:rPr lang="en-US" dirty="0" smtClean="0"/>
              <a:t>Ex: lithium and sodium both have one valence electron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16965" r="12467" b="9283"/>
          <a:stretch/>
        </p:blipFill>
        <p:spPr bwMode="auto">
          <a:xfrm>
            <a:off x="1219200" y="4409123"/>
            <a:ext cx="2593574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14" y="4500563"/>
            <a:ext cx="2888758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an atom’s outer electron level is not filled, it may gain or lose electrons to have a full outer orbital</a:t>
            </a:r>
          </a:p>
          <a:p>
            <a:r>
              <a:rPr lang="en-US" dirty="0" smtClean="0"/>
              <a:t>This results in an atom with a positive or negative charge (an </a:t>
            </a:r>
            <a:r>
              <a:rPr lang="en-US" b="1" dirty="0" smtClean="0"/>
              <a:t>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Elements with just a few valence electrons will most likely lose them to form positive ions, while elements with many valence electrons will most likely gain electrons to form negative 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Elements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Metals </a:t>
            </a:r>
            <a:r>
              <a:rPr lang="en-US" dirty="0" smtClean="0"/>
              <a:t>(most elements)</a:t>
            </a:r>
          </a:p>
          <a:p>
            <a:pPr lvl="1"/>
            <a:r>
              <a:rPr lang="en-US" dirty="0" smtClean="0"/>
              <a:t>Conduct electricity and heat, malleable/ductile, shiny</a:t>
            </a:r>
          </a:p>
          <a:p>
            <a:r>
              <a:rPr lang="en-US" b="1" dirty="0" smtClean="0"/>
              <a:t>Nonmetals</a:t>
            </a:r>
            <a:endParaRPr lang="en-US" dirty="0" smtClean="0"/>
          </a:p>
          <a:p>
            <a:pPr lvl="1"/>
            <a:r>
              <a:rPr lang="en-US" dirty="0" smtClean="0"/>
              <a:t>Do not conduct electricity and heat, not malleable or ductile, not shiny</a:t>
            </a:r>
          </a:p>
          <a:p>
            <a:r>
              <a:rPr lang="en-US" b="1" dirty="0" smtClean="0"/>
              <a:t>Semiconductors or metalloids</a:t>
            </a:r>
          </a:p>
          <a:p>
            <a:pPr lvl="1"/>
            <a:r>
              <a:rPr lang="en-US" dirty="0" smtClean="0"/>
              <a:t>Have properties of both metals and nonmetals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0" y="137160"/>
            <a:ext cx="8365161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867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Metalloids: B, Si, </a:t>
            </a:r>
            <a:r>
              <a:rPr lang="en-US" sz="4000" b="1" dirty="0" err="1" smtClean="0"/>
              <a:t>Ge</a:t>
            </a:r>
            <a:r>
              <a:rPr lang="en-US" sz="4000" b="1" dirty="0" smtClean="0"/>
              <a:t>, As, </a:t>
            </a:r>
            <a:r>
              <a:rPr lang="en-US" sz="4000" b="1" dirty="0" err="1" smtClean="0"/>
              <a:t>Sb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Te</a:t>
            </a:r>
            <a:r>
              <a:rPr lang="en-US" sz="4000" b="1" dirty="0" smtClean="0"/>
              <a:t>, Po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3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Which list of elements consists of a metal, a metalloid, and a nonmetal?</a:t>
            </a:r>
          </a:p>
          <a:p>
            <a:pPr marL="971550" lvl="1" indent="-514350">
              <a:buAutoNum type="alphaLcPeriod"/>
            </a:pPr>
            <a:r>
              <a:rPr lang="en-US" b="1" dirty="0" smtClean="0"/>
              <a:t>Li</a:t>
            </a:r>
            <a:r>
              <a:rPr lang="en-US" b="1" dirty="0"/>
              <a:t>, Na, </a:t>
            </a:r>
            <a:r>
              <a:rPr lang="en-US" b="1" dirty="0" err="1"/>
              <a:t>Rb</a:t>
            </a:r>
            <a:r>
              <a:rPr lang="en-US" b="1" dirty="0"/>
              <a:t>	b. Cr, Mo, W	c. </a:t>
            </a:r>
            <a:r>
              <a:rPr lang="en-US" b="1" dirty="0" err="1"/>
              <a:t>Sn</a:t>
            </a:r>
            <a:r>
              <a:rPr lang="en-US" b="1" dirty="0"/>
              <a:t>, Si, C	d. O, S, </a:t>
            </a:r>
            <a:r>
              <a:rPr lang="en-US" b="1" dirty="0" err="1" smtClean="0"/>
              <a:t>Te</a:t>
            </a:r>
            <a:endParaRPr lang="en-US" b="1" dirty="0" smtClean="0"/>
          </a:p>
          <a:p>
            <a:pPr lvl="0"/>
            <a:r>
              <a:rPr lang="en-US" b="1" dirty="0"/>
              <a:t>Which element is malleable and can conduct electricity in the solid phase?</a:t>
            </a:r>
          </a:p>
          <a:p>
            <a:pPr marL="457200" lvl="1" indent="0">
              <a:buNone/>
            </a:pPr>
            <a:r>
              <a:rPr lang="en-US" b="1" dirty="0" smtClean="0"/>
              <a:t>a. Iodine</a:t>
            </a:r>
            <a:r>
              <a:rPr lang="en-US" b="1" dirty="0"/>
              <a:t>	   b. Phosphorus	    c. Sulfur	d. Tin</a:t>
            </a:r>
          </a:p>
          <a:p>
            <a:pPr lvl="0"/>
            <a:r>
              <a:rPr lang="en-US" b="1" dirty="0"/>
              <a:t>Which element has both metallic and nonmetallic properties?</a:t>
            </a:r>
          </a:p>
          <a:p>
            <a:pPr marL="457200" lvl="1" indent="0">
              <a:buNone/>
            </a:pPr>
            <a:r>
              <a:rPr lang="en-US" b="1" dirty="0" smtClean="0"/>
              <a:t>a. </a:t>
            </a:r>
            <a:r>
              <a:rPr lang="en-US" b="1" dirty="0" err="1" smtClean="0"/>
              <a:t>Rb</a:t>
            </a:r>
            <a:r>
              <a:rPr lang="en-US" b="1" dirty="0"/>
              <a:t>	b. </a:t>
            </a:r>
            <a:r>
              <a:rPr lang="en-US" b="1" dirty="0" err="1"/>
              <a:t>Rn</a:t>
            </a:r>
            <a:r>
              <a:rPr lang="en-US" b="1" dirty="0"/>
              <a:t>	c. Si	d. </a:t>
            </a:r>
            <a:r>
              <a:rPr lang="en-US" b="1" dirty="0" err="1"/>
              <a:t>Sr</a:t>
            </a:r>
            <a:endParaRPr lang="en-US" b="1" dirty="0"/>
          </a:p>
          <a:p>
            <a:pPr lvl="0"/>
            <a:r>
              <a:rPr lang="en-US" b="1" dirty="0"/>
              <a:t>The elements in Group 2 are classified as</a:t>
            </a:r>
          </a:p>
          <a:p>
            <a:pPr marL="457200" lvl="1" indent="0">
              <a:buNone/>
            </a:pPr>
            <a:r>
              <a:rPr lang="en-US" b="1" dirty="0" smtClean="0"/>
              <a:t>a. Metals</a:t>
            </a:r>
            <a:r>
              <a:rPr lang="en-US" b="1" dirty="0"/>
              <a:t>	b. Metalloids	c. Nonmetals	d. Noble gases</a:t>
            </a:r>
          </a:p>
          <a:p>
            <a:pPr lvl="0"/>
            <a:r>
              <a:rPr lang="en-US" b="1" dirty="0"/>
              <a:t>A sample of an element is malleable and can conduct electricity. This element could be</a:t>
            </a:r>
          </a:p>
          <a:p>
            <a:pPr marL="457200" lvl="1" indent="0">
              <a:buNone/>
            </a:pPr>
            <a:r>
              <a:rPr lang="en-US" b="1" dirty="0" smtClean="0"/>
              <a:t>a. H </a:t>
            </a:r>
            <a:r>
              <a:rPr lang="en-US" b="1" dirty="0"/>
              <a:t>	b. He	c. S	d. </a:t>
            </a:r>
            <a:r>
              <a:rPr lang="en-US" b="1" dirty="0" err="1"/>
              <a:t>Sn</a:t>
            </a:r>
            <a:endParaRPr lang="en-US" b="1" dirty="0"/>
          </a:p>
          <a:p>
            <a:pPr marL="571500" indent="-5143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575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Periodic Table</vt:lpstr>
      <vt:lpstr>Mendeleev</vt:lpstr>
      <vt:lpstr>Modern Periodic Table</vt:lpstr>
      <vt:lpstr>Periodic Table Arrangement</vt:lpstr>
      <vt:lpstr>Electrons</vt:lpstr>
      <vt:lpstr>Ion Formation</vt:lpstr>
      <vt:lpstr>Classification of Elements</vt:lpstr>
      <vt:lpstr>PowerPoint Presentation</vt:lpstr>
      <vt:lpstr>Practice Questions</vt:lpstr>
      <vt:lpstr>Element Families</vt:lpstr>
      <vt:lpstr>Periodic Trends</vt:lpstr>
      <vt:lpstr>Alkali Metals</vt:lpstr>
      <vt:lpstr>Alkaline Earth Metals</vt:lpstr>
      <vt:lpstr>Transition Metals</vt:lpstr>
      <vt:lpstr>Halogens</vt:lpstr>
      <vt:lpstr>Noble Gases</vt:lpstr>
      <vt:lpstr>Review Questions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</dc:title>
  <dc:creator>Laura B. Finley</dc:creator>
  <cp:lastModifiedBy>Rebecca Bowers</cp:lastModifiedBy>
  <cp:revision>32</cp:revision>
  <dcterms:created xsi:type="dcterms:W3CDTF">2012-10-21T01:34:17Z</dcterms:created>
  <dcterms:modified xsi:type="dcterms:W3CDTF">2017-03-02T18:52:50Z</dcterms:modified>
</cp:coreProperties>
</file>