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0" r:id="rId16"/>
    <p:sldId id="261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B3097-82AD-4ED8-8D28-592318A9139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5F10E-08B4-447D-9228-582BBE032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4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9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93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5201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102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207D-52E9-4134-84FD-4AFAA81FA6B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30A6-D4E9-4929-B94D-F859F7D5C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0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207D-52E9-4134-84FD-4AFAA81FA6B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30A6-D4E9-4929-B94D-F859F7D5C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3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207D-52E9-4134-84FD-4AFAA81FA6B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30A6-D4E9-4929-B94D-F859F7D5C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63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8C45-3513-44EC-BBF9-88EDD7BB022B}" type="datetime1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13DBF-79B4-4F16-A0EE-607A52E975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03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207D-52E9-4134-84FD-4AFAA81FA6B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30A6-D4E9-4929-B94D-F859F7D5C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5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207D-52E9-4134-84FD-4AFAA81FA6B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30A6-D4E9-4929-B94D-F859F7D5C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6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207D-52E9-4134-84FD-4AFAA81FA6B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30A6-D4E9-4929-B94D-F859F7D5C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6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207D-52E9-4134-84FD-4AFAA81FA6B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30A6-D4E9-4929-B94D-F859F7D5C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207D-52E9-4134-84FD-4AFAA81FA6B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30A6-D4E9-4929-B94D-F859F7D5C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3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207D-52E9-4134-84FD-4AFAA81FA6B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30A6-D4E9-4929-B94D-F859F7D5C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7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207D-52E9-4134-84FD-4AFAA81FA6B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30A6-D4E9-4929-B94D-F859F7D5C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4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207D-52E9-4134-84FD-4AFAA81FA6B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30A6-D4E9-4929-B94D-F859F7D5C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8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B207D-52E9-4134-84FD-4AFAA81FA6B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630A6-D4E9-4929-B94D-F859F7D5C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0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Yy7DwbrKao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paGDCRy3IU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Modern Atomic Theory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7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Bohr Diagrams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343400" cy="4525963"/>
          </a:xfrm>
        </p:spPr>
        <p:txBody>
          <a:bodyPr/>
          <a:lstStyle/>
          <a:p>
            <a:pPr eaLnBrk="1" hangingPunct="1"/>
            <a:r>
              <a:rPr lang="en-US" altLang="en-US" sz="3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Find out which period (row) your element is in.</a:t>
            </a:r>
          </a:p>
          <a:p>
            <a:pPr eaLnBrk="1" hangingPunct="1"/>
            <a:r>
              <a:rPr lang="en-US" altLang="en-US" sz="3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Elements in the </a:t>
            </a:r>
            <a:r>
              <a:rPr lang="en-US" altLang="en-US" sz="30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1</a:t>
            </a:r>
            <a:r>
              <a:rPr lang="en-US" altLang="en-US" sz="3000" b="1" baseline="30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st</a:t>
            </a:r>
            <a:r>
              <a:rPr lang="en-US" altLang="en-US" sz="30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period</a:t>
            </a:r>
            <a:r>
              <a:rPr lang="en-US" altLang="en-US" sz="3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have one energy level.</a:t>
            </a:r>
          </a:p>
          <a:p>
            <a:pPr eaLnBrk="1" hangingPunct="1"/>
            <a:r>
              <a:rPr lang="en-US" altLang="en-US" sz="3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Elements in the </a:t>
            </a:r>
            <a:r>
              <a:rPr lang="en-US" altLang="en-US" sz="30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3000" b="1" baseline="30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nd</a:t>
            </a:r>
            <a:r>
              <a:rPr lang="en-US" altLang="en-US" sz="30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period </a:t>
            </a:r>
            <a:r>
              <a:rPr lang="en-US" altLang="en-US" sz="3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have two energy levels, and so on.</a:t>
            </a:r>
          </a:p>
          <a:p>
            <a:pPr eaLnBrk="1" hangingPunct="1"/>
            <a:endParaRPr lang="en-US" altLang="en-US" sz="30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" name="Picture 2" descr="Periodic Table showing Peri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93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29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62000" y="259080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43000" y="29718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Bohr Diagrams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676400" y="335280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72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1024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76400"/>
            <a:ext cx="4038600" cy="4525963"/>
          </a:xfrm>
        </p:spPr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arenR"/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Draw a nucleus with the element symbol inside.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arenR"/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Carbon is in the 2</a:t>
            </a:r>
            <a:r>
              <a:rPr lang="en-US" altLang="en-US" baseline="30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nd</a:t>
            </a: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period, so it has two energy levels, or shells.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arenR"/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Draw the shells around the nucleus.</a:t>
            </a:r>
          </a:p>
        </p:txBody>
      </p:sp>
    </p:spTree>
    <p:extLst>
      <p:ext uri="{BB962C8B-B14F-4D97-AF65-F5344CB8AC3E}">
        <p14:creationId xmlns:p14="http://schemas.microsoft.com/office/powerpoint/2010/main" val="1022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62000" y="259080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43000" y="29718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Bohr Diagrams</a:t>
            </a:r>
          </a:p>
        </p:txBody>
      </p:sp>
      <p:sp>
        <p:nvSpPr>
          <p:cNvPr id="11269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362200"/>
            <a:ext cx="4038600" cy="2819400"/>
          </a:xfrm>
        </p:spPr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arenR"/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Add the electrons.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arenR"/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Carbon has 6 electrons.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arenR"/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The first shell can only hold 2 electrons.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676400" y="335280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72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124200" y="36576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990600" y="36576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43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62000" y="259080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43000" y="29718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Bohr Diagrams</a:t>
            </a:r>
          </a:p>
        </p:txBody>
      </p:sp>
      <p:sp>
        <p:nvSpPr>
          <p:cNvPr id="12293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72000"/>
          </a:xfrm>
        </p:spPr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arenR"/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Since you have 2 electrons already drawn, you need to add 4 more.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arenR"/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These go in the 2</a:t>
            </a:r>
            <a:r>
              <a:rPr lang="en-US" altLang="en-US" baseline="30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nd</a:t>
            </a: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shell.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arenR"/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Add one at a time -starting on the right side and going counter clock-wise.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676400" y="335280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72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124200" y="36576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990600" y="36576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581400" y="36576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057400" y="23622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33400" y="36576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057400" y="50292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519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62000" y="259080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43000" y="29718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3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Bohr Diagrams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800600" cy="5029200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</a:rPr>
              <a:t>Check your work.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</a:rPr>
              <a:t>You should have 6 total electrons for Carbon.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</a:rPr>
              <a:t>Only two electrons can fit in the 1</a:t>
            </a:r>
            <a:r>
              <a:rPr lang="en-US" baseline="30000" dirty="0" smtClean="0">
                <a:solidFill>
                  <a:schemeClr val="bg1"/>
                </a:solidFill>
                <a:ea typeface="+mn-ea"/>
              </a:rPr>
              <a:t>st</a:t>
            </a:r>
            <a:r>
              <a:rPr lang="en-US" dirty="0" smtClean="0">
                <a:solidFill>
                  <a:schemeClr val="bg1"/>
                </a:solidFill>
                <a:ea typeface="+mn-ea"/>
              </a:rPr>
              <a:t> shell.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</a:rPr>
              <a:t>The 2</a:t>
            </a:r>
            <a:r>
              <a:rPr lang="en-US" baseline="30000" dirty="0" smtClean="0">
                <a:solidFill>
                  <a:schemeClr val="bg1"/>
                </a:solidFill>
                <a:ea typeface="+mn-ea"/>
              </a:rPr>
              <a:t>nd</a:t>
            </a:r>
            <a:r>
              <a:rPr lang="en-US" dirty="0" smtClean="0">
                <a:solidFill>
                  <a:schemeClr val="bg1"/>
                </a:solidFill>
                <a:ea typeface="+mn-ea"/>
              </a:rPr>
              <a:t> shell can hold up to 8 electrons.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</a:rPr>
              <a:t>The 3</a:t>
            </a:r>
            <a:r>
              <a:rPr lang="en-US" baseline="30000" dirty="0" smtClean="0">
                <a:solidFill>
                  <a:schemeClr val="bg1"/>
                </a:solidFill>
                <a:ea typeface="+mn-ea"/>
              </a:rPr>
              <a:t>rd</a:t>
            </a:r>
            <a:r>
              <a:rPr lang="en-US" dirty="0" smtClean="0">
                <a:solidFill>
                  <a:schemeClr val="bg1"/>
                </a:solidFill>
                <a:ea typeface="+mn-ea"/>
              </a:rPr>
              <a:t> shell can hold 18, but the elements in the first few periods only use 8 electrons.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676400" y="335280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72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124200" y="36576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990600" y="36576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581400" y="36576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057400" y="23622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33400" y="36576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057400" y="50292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7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Atomic Models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05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Build a Bohr model to represent your element.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Then, trade with another group and answer the following questions based on their model: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What is the element’s name?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How many protons, neutrons, and electrons does it have?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What is the atomic mass? Atomic number?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How many valence electrons does it have?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What is its overall charge?</a:t>
            </a:r>
          </a:p>
        </p:txBody>
      </p:sp>
    </p:spTree>
    <p:extLst>
      <p:ext uri="{BB962C8B-B14F-4D97-AF65-F5344CB8AC3E}">
        <p14:creationId xmlns:p14="http://schemas.microsoft.com/office/powerpoint/2010/main" val="41252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hlinkClick r:id="rId2"/>
              </a:rPr>
              <a:t>Lewis Dot </a:t>
            </a:r>
            <a:r>
              <a:rPr lang="en-US" b="1" dirty="0" smtClean="0">
                <a:solidFill>
                  <a:schemeClr val="bg1"/>
                </a:solidFill>
                <a:hlinkClick r:id="rId2"/>
              </a:rPr>
              <a:t>Structure </a:t>
            </a:r>
            <a:r>
              <a:rPr lang="en-US" b="1" dirty="0" smtClean="0">
                <a:solidFill>
                  <a:schemeClr val="bg1"/>
                </a:solidFill>
              </a:rPr>
              <a:t>(Model)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Shows the number of valence electrons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40" y="2735444"/>
            <a:ext cx="1766720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25" y="3463834"/>
            <a:ext cx="190254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5" y="3483156"/>
            <a:ext cx="196813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Practice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Pick three elements of your choice and draw the Lewis dot structure to represent them.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6096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1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hlinkClick r:id="rId2"/>
              </a:rPr>
              <a:t>Bohr</a:t>
            </a:r>
            <a:r>
              <a:rPr lang="en-US" sz="6600" dirty="0" smtClean="0">
                <a:solidFill>
                  <a:schemeClr val="bg1"/>
                </a:solidFill>
              </a:rPr>
              <a:t> Model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400578"/>
            <a:ext cx="8686800" cy="5059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Shows and number of protons, neutrons, and electrons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Protons and neutrons inside nucleus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Electrons outside nucleus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9432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2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914400" y="685800"/>
            <a:ext cx="708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7200" b="1" dirty="0">
                <a:solidFill>
                  <a:schemeClr val="bg1"/>
                </a:solidFill>
              </a:rPr>
              <a:t>How to Draw Bohr Diagrams</a:t>
            </a:r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440055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79750"/>
            <a:ext cx="36957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2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Atomic Structure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Atoms have a nucleus that contains </a:t>
            </a:r>
            <a:r>
              <a:rPr lang="en-US" altLang="en-US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Protons and Neutrons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Electrons are contained in </a:t>
            </a:r>
            <a:r>
              <a:rPr lang="en-US" altLang="en-US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shells </a:t>
            </a: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that surround the nucleus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An atom is made of mostly </a:t>
            </a:r>
            <a:r>
              <a:rPr lang="en-US" altLang="en-US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empty space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Protons have a </a:t>
            </a:r>
            <a:r>
              <a:rPr lang="en-US" altLang="en-US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positive (+)</a:t>
            </a: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charge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Electrons have a </a:t>
            </a:r>
            <a:r>
              <a:rPr lang="en-US" altLang="en-US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negative (-)</a:t>
            </a: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charge 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Neutrons are </a:t>
            </a:r>
            <a:r>
              <a:rPr lang="en-US" altLang="en-US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Neutral</a:t>
            </a:r>
          </a:p>
        </p:txBody>
      </p:sp>
    </p:spTree>
    <p:extLst>
      <p:ext uri="{BB962C8B-B14F-4D97-AF65-F5344CB8AC3E}">
        <p14:creationId xmlns:p14="http://schemas.microsoft.com/office/powerpoint/2010/main" val="31508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5942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Valence Electrons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43400" cy="5059363"/>
          </a:xfrm>
        </p:spPr>
        <p:txBody>
          <a:bodyPr/>
          <a:lstStyle/>
          <a:p>
            <a:r>
              <a:rPr lang="en-US" altLang="en-US" sz="28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Each electron shell can hold a certain number of electrons</a:t>
            </a:r>
          </a:p>
          <a:p>
            <a:r>
              <a:rPr lang="en-US" altLang="en-US" sz="28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Electron shells are filled from the </a:t>
            </a:r>
            <a:r>
              <a:rPr lang="en-US" altLang="en-US" sz="28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inside</a:t>
            </a:r>
            <a:r>
              <a:rPr lang="en-US" altLang="en-US" sz="28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out</a:t>
            </a:r>
          </a:p>
          <a:p>
            <a:r>
              <a:rPr lang="en-US" altLang="en-US" sz="28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Noble Gases have </a:t>
            </a:r>
            <a:r>
              <a:rPr lang="en-US" altLang="en-US" sz="28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full </a:t>
            </a:r>
            <a:r>
              <a:rPr lang="en-US" altLang="en-US" sz="28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outer electron shells</a:t>
            </a:r>
          </a:p>
          <a:p>
            <a:r>
              <a:rPr lang="en-US" altLang="en-US" sz="28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All other elements have </a:t>
            </a:r>
            <a:r>
              <a:rPr lang="en-US" altLang="en-US" sz="28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partially</a:t>
            </a:r>
            <a:r>
              <a:rPr lang="en-US" altLang="en-US" sz="28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filled</a:t>
            </a:r>
            <a:r>
              <a:rPr lang="en-US" altLang="en-US" sz="28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outer electron shells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31748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740592"/>
              </p:ext>
            </p:extLst>
          </p:nvPr>
        </p:nvGraphicFramePr>
        <p:xfrm>
          <a:off x="4648200" y="1600200"/>
          <a:ext cx="4038600" cy="4905385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</a:tblGrid>
              <a:tr h="944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1" charset="0"/>
                        </a:rPr>
                        <a:t>Electron Shell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1" charset="0"/>
                        </a:rPr>
                        <a:t>Number of Electrons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1" charset="0"/>
                        </a:rPr>
                        <a:t>1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1" charset="0"/>
                        </a:rPr>
                        <a:t>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1" charset="0"/>
                        </a:rPr>
                        <a:t>2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1" charset="0"/>
                        </a:rPr>
                        <a:t>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1" charset="0"/>
                        </a:rPr>
                        <a:t>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1" charset="0"/>
                        </a:rPr>
                        <a:t>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1" charset="0"/>
                        </a:rPr>
                        <a:t>4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1" charset="0"/>
                        </a:rPr>
                        <a:t>18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1" charset="0"/>
                        </a:rPr>
                        <a:t>5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1" charset="0"/>
                        </a:rPr>
                        <a:t>18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1" charset="0"/>
                        </a:rPr>
                        <a:t>6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1" charset="0"/>
                        </a:rPr>
                        <a:t>32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1" charset="0"/>
                        </a:rPr>
                        <a:t>7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1" charset="0"/>
                        </a:rPr>
                        <a:t>32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4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Valence Electrons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The electrons in the outer most electron shell are called </a:t>
            </a:r>
            <a:r>
              <a:rPr lang="en-US" altLang="en-US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valence </a:t>
            </a: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electrons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The shell containing electrons that is </a:t>
            </a:r>
            <a:r>
              <a:rPr lang="en-US" altLang="en-US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furthest </a:t>
            </a: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from the nucleus is called the valence shell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The </a:t>
            </a:r>
            <a:r>
              <a:rPr lang="en-US" altLang="en-US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number of electron shells</a:t>
            </a: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with electrons is the </a:t>
            </a:r>
            <a:r>
              <a:rPr lang="en-US" altLang="en-US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same as (=)</a:t>
            </a: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the </a:t>
            </a:r>
            <a:r>
              <a:rPr lang="en-US" altLang="en-US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period </a:t>
            </a: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number</a:t>
            </a:r>
          </a:p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Atoms will try to gain or lose electrons to have a </a:t>
            </a:r>
            <a:r>
              <a:rPr lang="en-US" altLang="en-US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full</a:t>
            </a: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valence shell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16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/>
          <a:stretch>
            <a:fillRect/>
          </a:stretch>
        </p:blipFill>
        <p:spPr bwMode="auto">
          <a:xfrm>
            <a:off x="762000" y="0"/>
            <a:ext cx="7697788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51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Bohr Diagrams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</p:spPr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arenR"/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Find your element on the periodic table.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arenR"/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Determine the number of electrons – it is the same as the atomic number.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arenR"/>
            </a:pP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This is how many electrons you will draw.</a:t>
            </a:r>
          </a:p>
        </p:txBody>
      </p:sp>
      <p:pic>
        <p:nvPicPr>
          <p:cNvPr id="8196" name="Picture 2" descr="C:\Documents and Settings\Liz\Local Settings\Temporary Internet Files\Content.IE5\XWDO7Y24\MCj022651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38862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rot="10800000" flipV="1">
            <a:off x="4343400" y="3962400"/>
            <a:ext cx="2743200" cy="152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2687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12887</TotalTime>
  <Words>507</Words>
  <Application>Microsoft Office PowerPoint</Application>
  <PresentationFormat>On-screen Show (4:3)</PresentationFormat>
  <Paragraphs>81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ＭＳ Ｐゴシック</vt:lpstr>
      <vt:lpstr>Arial</vt:lpstr>
      <vt:lpstr>Calibri</vt:lpstr>
      <vt:lpstr>Office Theme</vt:lpstr>
      <vt:lpstr>Modern Atomic Theory</vt:lpstr>
      <vt:lpstr>Bohr Model</vt:lpstr>
      <vt:lpstr>PowerPoint Presentation</vt:lpstr>
      <vt:lpstr>Atomic Structure</vt:lpstr>
      <vt:lpstr>PowerPoint Presentation</vt:lpstr>
      <vt:lpstr>Valence Electrons</vt:lpstr>
      <vt:lpstr>Valence Electrons</vt:lpstr>
      <vt:lpstr>PowerPoint Presentation</vt:lpstr>
      <vt:lpstr>Bohr Diagrams</vt:lpstr>
      <vt:lpstr>Bohr Diagrams</vt:lpstr>
      <vt:lpstr>Bohr Diagrams</vt:lpstr>
      <vt:lpstr>Bohr Diagrams</vt:lpstr>
      <vt:lpstr>Bohr Diagrams</vt:lpstr>
      <vt:lpstr>Bohr Diagrams</vt:lpstr>
      <vt:lpstr>Atomic Models</vt:lpstr>
      <vt:lpstr>Lewis Dot Structure (Model)</vt:lpstr>
      <vt:lpstr>Practice</vt:lpstr>
    </vt:vector>
  </TitlesOfParts>
  <Company>GCSSD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Atomic Theory</dc:title>
  <dc:creator>Laura B. Finley</dc:creator>
  <cp:lastModifiedBy>Rebecca Bowers</cp:lastModifiedBy>
  <cp:revision>21</cp:revision>
  <dcterms:created xsi:type="dcterms:W3CDTF">2012-10-18T01:48:51Z</dcterms:created>
  <dcterms:modified xsi:type="dcterms:W3CDTF">2017-03-15T16:30:27Z</dcterms:modified>
</cp:coreProperties>
</file>