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8" r:id="rId4"/>
    <p:sldId id="257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B4301-D2B8-43E2-8AF4-FD16A8966D01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0CE56-1EA1-4AFD-ABCE-D6747DFB9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1640EA4-F4A8-4C31-910C-AA6B4D49AFB8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361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0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8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7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9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BF1C-6682-4587-9B8B-259EB348F59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CDA9E-0855-4C01-AA6A-A4A17A2C0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Metric System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Volume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Volume = length x width x height</a:t>
            </a:r>
          </a:p>
          <a:p>
            <a:pPr lvl="1"/>
            <a:r>
              <a:rPr lang="en-US" dirty="0" smtClean="0"/>
              <a:t>V = L x W x H</a:t>
            </a:r>
          </a:p>
          <a:p>
            <a:r>
              <a:rPr lang="en-US" dirty="0" smtClean="0"/>
              <a:t>Only works for cubic or rectangular objects</a:t>
            </a:r>
          </a:p>
          <a:p>
            <a:r>
              <a:rPr lang="en-US" dirty="0" smtClean="0"/>
              <a:t>What is the volume of this cube?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05" y="3886200"/>
            <a:ext cx="3219991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Volume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549" y="2095188"/>
            <a:ext cx="4035902" cy="353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590800"/>
            <a:ext cx="4495800" cy="3535363"/>
          </a:xfrm>
        </p:spPr>
        <p:txBody>
          <a:bodyPr/>
          <a:lstStyle/>
          <a:p>
            <a:r>
              <a:rPr lang="en-US" dirty="0" smtClean="0"/>
              <a:t>Measured with a graduated cylinder.</a:t>
            </a:r>
          </a:p>
          <a:p>
            <a:r>
              <a:rPr lang="en-US" dirty="0" smtClean="0"/>
              <a:t>1 mL water = 1 cm</a:t>
            </a:r>
            <a:r>
              <a:rPr lang="en-US" baseline="30000" dirty="0" smtClean="0"/>
              <a:t>3</a:t>
            </a:r>
            <a:r>
              <a:rPr lang="en-US" dirty="0" smtClean="0"/>
              <a:t>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Graduated Cylinders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Liquids form curved upper surfaces when poured into graduated cylinders.</a:t>
            </a:r>
          </a:p>
          <a:p>
            <a:r>
              <a:rPr lang="en-US" dirty="0" smtClean="0"/>
              <a:t>To correctly read the volume, read the bottom of the curve called the </a:t>
            </a:r>
            <a:r>
              <a:rPr lang="en-US" b="1" dirty="0" smtClean="0"/>
              <a:t>meniscus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55" y="1600200"/>
            <a:ext cx="339748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4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use water displacement to find the volume of irregularly shaped solids.</a:t>
            </a:r>
          </a:p>
          <a:p>
            <a:r>
              <a:rPr lang="en-US" dirty="0" smtClean="0"/>
              <a:t>We can put water in a graduated cylinder. If a rock causes the level to rise from 7 to 9 mL, the rock must have a volume of 2 </a:t>
            </a:r>
            <a:r>
              <a:rPr lang="en-US" dirty="0" err="1" smtClean="0"/>
              <a:t>mL.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62" y="1805603"/>
            <a:ext cx="3731075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40" y="381000"/>
            <a:ext cx="827772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km = ____ mm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40000 cm = ___ 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0.003 L = ____ deciliters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567 hectograms = ____ dekagrams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31 </a:t>
            </a:r>
            <a:r>
              <a:rPr lang="en-US" dirty="0" err="1" smtClean="0"/>
              <a:t>cL</a:t>
            </a:r>
            <a:r>
              <a:rPr lang="en-US" dirty="0" smtClean="0"/>
              <a:t> = ___ </a:t>
            </a:r>
            <a:r>
              <a:rPr lang="en-US" dirty="0" err="1" smtClean="0"/>
              <a:t>kL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appropriate metric tools and units</a:t>
            </a:r>
          </a:p>
          <a:p>
            <a:r>
              <a:rPr lang="en-US" dirty="0" smtClean="0"/>
              <a:t>Identify the appropriate metric unit for a given measurement</a:t>
            </a:r>
          </a:p>
          <a:p>
            <a:r>
              <a:rPr lang="en-US" dirty="0" smtClean="0"/>
              <a:t>Be able to convert </a:t>
            </a:r>
            <a:r>
              <a:rPr lang="en-US" smtClean="0"/>
              <a:t>between metric units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7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Developed by the French in the late 1700’s.</a:t>
            </a:r>
          </a:p>
          <a:p>
            <a:r>
              <a:rPr lang="en-US" smtClean="0"/>
              <a:t>Based on powers of ten, so it is very easy to use.</a:t>
            </a:r>
          </a:p>
          <a:p>
            <a:r>
              <a:rPr lang="en-US" smtClean="0"/>
              <a:t>Used by almost every country in the world, with the notable exception of the USA.</a:t>
            </a:r>
          </a:p>
          <a:p>
            <a:r>
              <a:rPr lang="en-US" smtClean="0"/>
              <a:t>Especially used by scientists.</a:t>
            </a:r>
          </a:p>
          <a:p>
            <a:r>
              <a:rPr lang="en-US" smtClean="0"/>
              <a:t>Abbreviated SI, which is French for Systeme International.</a:t>
            </a:r>
            <a:endParaRPr lang="en-US" dirty="0" smtClean="0"/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138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Regardless of the unit, the entire metric system uses the same prefixes.</a:t>
            </a:r>
          </a:p>
          <a:p>
            <a:pPr lvl="1"/>
            <a:r>
              <a:rPr lang="en-US" dirty="0" smtClean="0"/>
              <a:t>Kilo = 1000</a:t>
            </a:r>
          </a:p>
          <a:p>
            <a:pPr lvl="1"/>
            <a:r>
              <a:rPr lang="en-US" dirty="0" err="1" smtClean="0"/>
              <a:t>Hecto</a:t>
            </a:r>
            <a:r>
              <a:rPr lang="en-US" dirty="0" smtClean="0"/>
              <a:t> = 100</a:t>
            </a:r>
          </a:p>
          <a:p>
            <a:pPr lvl="1"/>
            <a:r>
              <a:rPr lang="en-US" dirty="0" err="1" smtClean="0"/>
              <a:t>Deka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Meter/liter/gram = 1</a:t>
            </a:r>
          </a:p>
          <a:p>
            <a:pPr lvl="1"/>
            <a:r>
              <a:rPr lang="en-US" dirty="0" err="1" smtClean="0"/>
              <a:t>Deci</a:t>
            </a:r>
            <a:r>
              <a:rPr lang="en-US" dirty="0" smtClean="0"/>
              <a:t> = 1/10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err="1" smtClean="0"/>
              <a:t>Centi</a:t>
            </a:r>
            <a:r>
              <a:rPr lang="en-US" dirty="0" smtClean="0"/>
              <a:t> = 1/100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Milli</a:t>
            </a:r>
            <a:r>
              <a:rPr lang="en-US" dirty="0" smtClean="0"/>
              <a:t> = 1/1000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33600"/>
            <a:ext cx="47625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Length is the distance between two points.</a:t>
            </a:r>
          </a:p>
          <a:p>
            <a:r>
              <a:rPr lang="en-US" sz="3200" dirty="0" smtClean="0"/>
              <a:t>The SI base unit for length is the </a:t>
            </a:r>
            <a:r>
              <a:rPr lang="en-US" sz="3200" b="1" dirty="0" smtClean="0"/>
              <a:t>meter.</a:t>
            </a:r>
          </a:p>
          <a:p>
            <a:r>
              <a:rPr lang="en-US" sz="3200" dirty="0" smtClean="0"/>
              <a:t>We use rulers or meter sticks to find the length of objects.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91966"/>
            <a:ext cx="4671937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is the amount of matter that makes up an object.</a:t>
            </a:r>
          </a:p>
          <a:p>
            <a:r>
              <a:rPr lang="en-US" dirty="0" smtClean="0"/>
              <a:t>A golf ball and a ping pong ball are about the same size. Which one has more </a:t>
            </a:r>
            <a:r>
              <a:rPr lang="en-US" b="1" dirty="0" smtClean="0"/>
              <a:t>mass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SI unit for mass is the </a:t>
            </a:r>
            <a:r>
              <a:rPr lang="en-US" b="1" dirty="0" smtClean="0"/>
              <a:t>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paper clip has a mass of about one gram.</a:t>
            </a:r>
            <a:endParaRPr lang="en-US" dirty="0"/>
          </a:p>
        </p:txBody>
      </p:sp>
      <p:pic>
        <p:nvPicPr>
          <p:cNvPr id="3074" name="Picture 2" descr="C:\Users\finleyl\AppData\Local\Microsoft\Windows\Temporary Internet Files\Content.IE5\1SW25BQM\MC9002990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372" y="5039563"/>
            <a:ext cx="1813255" cy="17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a </a:t>
            </a:r>
            <a:r>
              <a:rPr lang="en-US" b="1" dirty="0" smtClean="0"/>
              <a:t>triple beam balance </a:t>
            </a:r>
            <a:r>
              <a:rPr lang="en-US" dirty="0" smtClean="0"/>
              <a:t>to measure mass.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92" y="2667000"/>
            <a:ext cx="6193915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73152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Weight measures the force of gravity on an object.</a:t>
            </a:r>
          </a:p>
          <a:p>
            <a:r>
              <a:rPr lang="en-US" sz="3200" dirty="0" smtClean="0"/>
              <a:t>This is </a:t>
            </a:r>
            <a:r>
              <a:rPr lang="en-US" sz="3200" b="1" dirty="0" smtClean="0"/>
              <a:t>not </a:t>
            </a:r>
            <a:r>
              <a:rPr lang="en-US" sz="3200" dirty="0" smtClean="0"/>
              <a:t>the same as mass!</a:t>
            </a:r>
          </a:p>
          <a:p>
            <a:r>
              <a:rPr lang="en-US" sz="3200" dirty="0" smtClean="0"/>
              <a:t>Your weight can change depending on the force of gravity. Mass stays constant.</a:t>
            </a:r>
          </a:p>
          <a:p>
            <a:r>
              <a:rPr lang="en-US" sz="3200" dirty="0" smtClean="0"/>
              <a:t>The SI unit for weight is the </a:t>
            </a:r>
            <a:r>
              <a:rPr lang="en-US" sz="3200" b="1" dirty="0" smtClean="0"/>
              <a:t>Newton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We can measure weight using a spring scale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Volume is the amount of space contained in an object.</a:t>
            </a:r>
          </a:p>
          <a:p>
            <a:r>
              <a:rPr lang="en-US" dirty="0" smtClean="0"/>
              <a:t>The SI unit is the </a:t>
            </a:r>
            <a:r>
              <a:rPr lang="en-US" b="1" dirty="0" smtClean="0"/>
              <a:t>liter </a:t>
            </a:r>
            <a:r>
              <a:rPr lang="en-US" dirty="0" smtClean="0"/>
              <a:t>(liquids) or </a:t>
            </a:r>
            <a:r>
              <a:rPr lang="en-US" b="1" dirty="0" smtClean="0"/>
              <a:t>cm</a:t>
            </a:r>
            <a:r>
              <a:rPr lang="en-US" b="1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measure volume several ways:</a:t>
            </a:r>
          </a:p>
          <a:p>
            <a:pPr lvl="1"/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Graduated cylinder</a:t>
            </a:r>
          </a:p>
          <a:p>
            <a:pPr lvl="1"/>
            <a:r>
              <a:rPr lang="en-US" dirty="0" smtClean="0"/>
              <a:t>Water displacement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68" y="2168346"/>
            <a:ext cx="3048264" cy="33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9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458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Office Theme</vt:lpstr>
      <vt:lpstr>Metric System</vt:lpstr>
      <vt:lpstr>Objectives</vt:lpstr>
      <vt:lpstr>Metric System</vt:lpstr>
      <vt:lpstr>Metric Prefixes</vt:lpstr>
      <vt:lpstr>Length</vt:lpstr>
      <vt:lpstr>Mass</vt:lpstr>
      <vt:lpstr>Measuring Mass</vt:lpstr>
      <vt:lpstr>Weight</vt:lpstr>
      <vt:lpstr>Volume</vt:lpstr>
      <vt:lpstr>Calculating Volume</vt:lpstr>
      <vt:lpstr>Liquid Volume</vt:lpstr>
      <vt:lpstr>Reading Graduated Cylinders</vt:lpstr>
      <vt:lpstr>Water Displacement</vt:lpstr>
      <vt:lpstr>PowerPoint Presentation</vt:lpstr>
      <vt:lpstr>Conversion Practice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B. Finley</dc:creator>
  <cp:lastModifiedBy>Rebecca Bowers</cp:lastModifiedBy>
  <cp:revision>14</cp:revision>
  <dcterms:created xsi:type="dcterms:W3CDTF">2013-01-13T21:24:57Z</dcterms:created>
  <dcterms:modified xsi:type="dcterms:W3CDTF">2018-01-10T18:04:37Z</dcterms:modified>
</cp:coreProperties>
</file>