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BEC0C5-8B82-46C0-9974-6AAE4970E241}">
  <a:tblStyle styleId="{2DBEC0C5-8B82-46C0-9974-6AAE4970E24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76587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http://www.rockwoodwaterandgas.com/sitebuildercontent/sitebuilderpictures/.pond/SAFETY.jpg.w300h388.jpg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43538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www.cartoonstock.com/newscartoons/cartoonists/mfl/lowres/mfln160l.jpg&amp;imgrefurl=http://www.cartoonstock.com/directory/s/science_lab.asp&amp;h=400&amp;w=370&amp;sz=27&amp;hl=en&amp;start=2&amp;um=1&amp;tbnid=XdURqFQR7vf2GM:&amp;tbnh=124&amp;tbnw=115&amp;prev=/images%3Fq%3Dscience%2Blab%2Bsafety%2Bicons%26svnum%3D10%26um%3D1%26hl%3Den%26rls%3DGGLB,GGLB:1969-53,GGLB:en%26sa%3DG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91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49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066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72178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http://www.cartoonstock.com/newscartoons/cartoonists/rha/lowres/rhan190l.jpg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75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75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45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http://www.physics.utah.edu/facilities/safety/18chood.gif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670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http://www.physics.utah.edu/facilities/safety/18chood.gif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060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http://www.inkycircus.com/jargon/images/guineapig_5.jpg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156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254451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http://staffwww.fullcoll.edu/jchadwick/science2.gif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4039080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926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464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530176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http://www.cartoonstock.com/lowres/sea0209l.jpg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838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645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126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http://www.blinn.edu/brazos/natscience/lab/man.gif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73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www.utpb.edu/utpb_adm/BusinessAffairs/OfficeOfEHS/images/safety_main.jpg&amp;imgrefurl=http://www.utpb.edu/utpb_adm/BusinessAffairs/OfficeOfEHS/index_frame.htm&amp;h=360&amp;w=358&amp;sz=49&amp;tbnid=M4hbjYJ8bTeETM:&amp;tbnh=121&amp;tbnw=120&amp;prev=/images%3Fq%3Dsafety%2Bimages%26um%3D1&amp;start=1&amp;sa=X&amp;oi=images&amp;ct=image&amp;cd=1</a:t>
            </a:r>
          </a:p>
        </p:txBody>
      </p:sp>
    </p:spTree>
    <p:extLst>
      <p:ext uri="{BB962C8B-B14F-4D97-AF65-F5344CB8AC3E}">
        <p14:creationId xmlns:p14="http://schemas.microsoft.com/office/powerpoint/2010/main" val="305591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98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5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42391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106652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sme.clc.uc.edu/labsafety/Amy%2520%26%2520Shower.JPG&amp;imgrefurl=http://sme.clc.uc.edu/labsafety/index.htm&amp;h=400&amp;w=400&amp;sz=166&amp;hl=en&amp;start=41&amp;um=1&amp;tbnid=kaMEXKY4mzKodM:&amp;tbnh=124&amp;tbnw=124&amp;prev=/images%3Fq%3Dlab%2Bsafety%2Bimages%26start%3D40%26ndsp%3D20%26svnum%3D10%26um%3D1%26hl%3Den%26rls%3DGGLB,GGLB:1969-53,GGLB:en%26sa%3DN</a:t>
            </a:r>
            <a:b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34767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81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 descr="Canvas"/>
          <p:cNvSpPr/>
          <p:nvPr/>
        </p:nvSpPr>
        <p:spPr>
          <a:xfrm>
            <a:off x="528637" y="201613"/>
            <a:ext cx="8397874" cy="6467474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Shape 21" descr="minispi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" name="Shape 23" descr="minispir"/>
          <p:cNvPicPr preferRelativeResize="0"/>
          <p:nvPr/>
        </p:nvPicPr>
        <p:blipFill rotWithShape="1">
          <a:blip r:embed="rId3">
            <a:alphaModFix/>
          </a:blip>
          <a:srcRect t="39999"/>
          <a:stretch/>
        </p:blipFill>
        <p:spPr>
          <a:xfrm>
            <a:off x="0" y="4222750"/>
            <a:ext cx="118110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14400" y="2057400"/>
            <a:ext cx="77215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625600" y="3886200"/>
            <a:ext cx="6400799" cy="177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084262" y="6096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522662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951663" y="60960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819400" y="0"/>
            <a:ext cx="41148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4991100" y="2171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1104900" y="342899"/>
            <a:ext cx="5486399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clipArt" idx="2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9530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clipArt" idx="2"/>
          </p:nvPr>
        </p:nvSpPr>
        <p:spPr>
          <a:xfrm>
            <a:off x="4953000" y="1752600"/>
            <a:ext cx="3733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9530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09600" y="228600"/>
            <a:ext cx="8239125" cy="6391274"/>
          </a:xfrm>
          <a:prstGeom prst="rect">
            <a:avLst/>
          </a:prstGeom>
          <a:solidFill>
            <a:srgbClr val="EDE7E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" name="Shape 11"/>
          <p:cNvCxnSpPr/>
          <p:nvPr/>
        </p:nvCxnSpPr>
        <p:spPr>
          <a:xfrm>
            <a:off x="1016000" y="1600200"/>
            <a:ext cx="767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Shape 12" descr="minispir"/>
          <p:cNvPicPr preferRelativeResize="0"/>
          <p:nvPr/>
        </p:nvPicPr>
        <p:blipFill rotWithShape="1">
          <a:blip r:embed="rId15">
            <a:alphaModFix/>
          </a:blip>
          <a:srcRect b="5332"/>
          <a:stretch/>
        </p:blipFill>
        <p:spPr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minispir"/>
          <p:cNvPicPr preferRelativeResize="0"/>
          <p:nvPr/>
        </p:nvPicPr>
        <p:blipFill rotWithShape="1">
          <a:blip r:embed="rId15">
            <a:alphaModFix/>
          </a:blip>
          <a:srcRect t="39999"/>
          <a:stretch/>
        </p:blipFill>
        <p:spPr>
          <a:xfrm>
            <a:off x="0" y="4222750"/>
            <a:ext cx="1181100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014412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452812" y="610711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881813" y="6107112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5.jp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=safety+icons&amp;um=1&amp;start=2&amp;sa=X&amp;oi=images&amp;ct=image&amp;cd=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hyperlink" Target="http://images.google.com/imgres?imgurl=http://mark.stosberg.com/Juggle/knive_under_leg_mp.jpg&amp;imgrefurl=http://www.stosberg.com/Juggle/&amp;h=876&amp;w=1059&amp;sz=116&amp;hl=en&amp;start=7&amp;um=1&amp;tbnid=3ae-vm5TNoE7SM:&amp;tbnh=124&amp;tbnw=150&amp;prev=/images?q=knife+juggling&amp;svnum=10&amp;um=1&amp;hl=en&amp;rls=GGLB,GGLB:1969-53,GGLB:en&amp;sa=N" TargetMode="Externa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4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hyperlink" Target="http://images.google.com/imgres?imgurl=http://www.biggamehunt.net/graphics/photos_talltales/knife_basics_2.gif&amp;imgrefurl=http://www.biggamehunt.net/sections/Off_Season/Hunting_Knife_Basics_06280412.html&amp;h=521&amp;w=400&amp;sz=22&amp;hl=en&amp;start=25&amp;um=1&amp;tbnid=jWJuVmlcJYGvaM:&amp;tbnh=131&amp;tbnw=101&amp;prev=/images?q=knife+throwing+cartoons&amp;start=20&amp;ndsp=20&amp;svnum=10&amp;um=1&amp;hl=en&amp;rls=GGLB,GGLB:1969-53,GGLB:en&amp;sa=N" TargetMode="External"/><Relationship Id="rId4" Type="http://schemas.openxmlformats.org/officeDocument/2006/relationships/image" Target="../media/image29.jp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hyperlink" Target="http://images.google.com/imgres?imgurl=http://www.ueinet.com/images/pages/ElectricalSafety.jpg&amp;imgrefurl=http://www.ueinet.com/safety/&amp;h=367&amp;w=432&amp;sz=25&amp;hl=en&amp;start=26&amp;um=1&amp;tbnid=CQuZ2FmN7PUlKM:&amp;tbnh=107&amp;tbnw=126&amp;prev=/images?q=safety+images&amp;start=20&amp;ndsp=20&amp;svnum=10&amp;um=1&amp;hl=en&amp;rls=GGLB,GGLB:1969-53,GGLB:en&amp;sa=N" TargetMode="Externa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2.jp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4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10.jpg"/><Relationship Id="rId4" Type="http://schemas.openxmlformats.org/officeDocument/2006/relationships/hyperlink" Target="http://www.shutterstock.com/subscribe.mhtml" TargetMode="External"/><Relationship Id="rId9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hyperlink" Target="http://www.shutterstock.com/subscribe.mhtml" TargetMode="External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45.jpg"/><Relationship Id="rId4" Type="http://schemas.openxmlformats.org/officeDocument/2006/relationships/image" Target="../media/image10.jpg"/><Relationship Id="rId9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0.jpg"/><Relationship Id="rId7" Type="http://schemas.openxmlformats.org/officeDocument/2006/relationships/hyperlink" Target="http://images.google.com/imgres?imgurl=http://www.pictureline.com/images/medium/PI1477_bottles.jpg&amp;imgrefurl=http://www.pictureline.com/products/2540/Delta_Chemical_Bottle_32oz./&amp;h=160&amp;w=160&amp;sz=16&amp;hl=en&amp;start=7&amp;um=1&amp;tbnid=n_BzU20Bu2I6QM:&amp;tbnh=98&amp;tbnw=98&amp;prev=/images?q=chemical+stock+bottles&amp;svnum=10&amp;um=1&amp;hl=en&amp;rls=GGLB,GGLB:1969-53,GGLB:en&amp;sa=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utterstock.com/subscribe.mhtml" TargetMode="External"/><Relationship Id="rId5" Type="http://schemas.openxmlformats.org/officeDocument/2006/relationships/image" Target="../media/image56.jpg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gif"/><Relationship Id="rId5" Type="http://schemas.openxmlformats.org/officeDocument/2006/relationships/image" Target="../media/image60.png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hyperlink" Target="http://www.shutterstock.com/subscribe.m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hyperlink" Target="http://www.shutterstock.com/subscribe.mhtml" TargetMode="External"/><Relationship Id="rId4" Type="http://schemas.openxmlformats.org/officeDocument/2006/relationships/image" Target="../media/image7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risonlabs.com/softchalksafety/index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68.90.81.6/ScienceTAKS/Integration/index_HOME%20PAG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hyperlink" Target="http://www.shutterstock.com/subscribe.m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www.whitworth.edu/Academic/Department/Chemistry/Classes/Images/goggles2.gif" TargetMode="External"/><Relationship Id="rId7" Type="http://schemas.openxmlformats.org/officeDocument/2006/relationships/hyperlink" Target="http://images.google.com/imgres?imgurl=http://www.tigerlair.com/hotdogandahalf/bear-goggles.jpg&amp;imgrefurl=http://www.mhd.miun.se/~stok/ghetto-gps/&amp;h=824&amp;w=942&amp;sz=127&amp;tbnid=v8HUiAYV7ZeDyM:&amp;tbnh=129&amp;tbnw=148&amp;prev=/images?q=safety+goggles&amp;um=1&amp;start=3&amp;sa=X&amp;oi=images&amp;ct=image&amp;cd=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hyperlink" Target="http://www.whitworth.edu/Academic/Department/Chemistry/Classes/Images/goggles2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hyperlink" Target="http://images.google.com/imgres?imgurl=http://www.coop.uvic.ca/whmis/image/apron2.jpg&amp;imgrefurl=http://www.coop.uvic.ca/whmis/ppesym.html&amp;h=141&amp;w=150&amp;sz=5&amp;hl=en&amp;start=45&amp;um=1&amp;tbnid=duLtNRqraDvpxM:&amp;tbnh=90&amp;tbnw=96&amp;prev=/images?q=lab+apron+symbol&amp;start=40&amp;ndsp=20&amp;svnum=10&amp;um=1&amp;hl=en&amp;rls=GGLB,GGLB:1969-53,GGLB:en&amp;sa=N" TargetMode="Externa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=safety+icons&amp;um=1&amp;start=2&amp;sa=X&amp;oi=images&amp;ct=image&amp;cd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5257800" y="838200"/>
            <a:ext cx="34543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and Rules of </a:t>
            </a:r>
            <a:b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Lab</a:t>
            </a:r>
          </a:p>
        </p:txBody>
      </p:sp>
      <p:pic>
        <p:nvPicPr>
          <p:cNvPr id="112" name="Shape 112" descr="SAFETY"/>
          <p:cNvPicPr preferRelativeResize="0"/>
          <p:nvPr/>
        </p:nvPicPr>
        <p:blipFill rotWithShape="1">
          <a:blip r:embed="rId3">
            <a:alphaModFix/>
          </a:blip>
          <a:srcRect l="5333" t="12372" r="3999" b="7216"/>
          <a:stretch/>
        </p:blipFill>
        <p:spPr>
          <a:xfrm>
            <a:off x="5562600" y="3200400"/>
            <a:ext cx="2590800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Beaker.gif - (2K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3048000"/>
            <a:ext cx="879474" cy="1000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Shape 114"/>
          <p:cNvGrpSpPr/>
          <p:nvPr/>
        </p:nvGrpSpPr>
        <p:grpSpPr>
          <a:xfrm>
            <a:off x="1295399" y="838200"/>
            <a:ext cx="3784599" cy="4876799"/>
            <a:chOff x="815" y="528"/>
            <a:chExt cx="2383" cy="3071"/>
          </a:xfrm>
        </p:grpSpPr>
        <p:pic>
          <p:nvPicPr>
            <p:cNvPr id="115" name="Shape 115" descr="61870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5" y="528"/>
              <a:ext cx="2383" cy="30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Shape 116"/>
            <p:cNvSpPr/>
            <p:nvPr/>
          </p:nvSpPr>
          <p:spPr>
            <a:xfrm>
              <a:off x="2495" y="3263"/>
              <a:ext cx="576" cy="2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1152" y="3359"/>
              <a:ext cx="191" cy="1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18" name="Shape 118" descr="Beaker.gif - (2K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4343400"/>
            <a:ext cx="677863" cy="7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 Yourself</a:t>
            </a:r>
            <a:b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 Safety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12" name="Shape 212" descr="safety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81000"/>
            <a:ext cx="1143000" cy="109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http://www.foodprotection.org/aboutIAFP/IconMain.asp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0" y="304800"/>
            <a:ext cx="10953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science lab cartoons, science lab cartoon, science lab picture, science lab pictures, science lab image, science lab images, science lab illustration, science lab illustration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619375" y="1524000"/>
            <a:ext cx="4814888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Sharp Objects</a:t>
            </a:r>
          </a:p>
        </p:txBody>
      </p:sp>
      <p:sp>
        <p:nvSpPr>
          <p:cNvPr id="221" name="Shape 221"/>
          <p:cNvSpPr/>
          <p:nvPr/>
        </p:nvSpPr>
        <p:spPr>
          <a:xfrm>
            <a:off x="0" y="-4167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22" name="Shape 222"/>
          <p:cNvGraphicFramePr/>
          <p:nvPr/>
        </p:nvGraphicFramePr>
        <p:xfrm>
          <a:off x="0" y="-4167187"/>
          <a:ext cx="416600" cy="12466330"/>
        </p:xfrm>
        <a:graphic>
          <a:graphicData uri="http://schemas.openxmlformats.org/drawingml/2006/table">
            <a:tbl>
              <a:tblPr>
                <a:noFill/>
                <a:tableStyleId>{2DBEC0C5-8B82-46C0-9974-6AAE4970E241}</a:tableStyleId>
              </a:tblPr>
              <a:tblGrid>
                <a:gridCol w="208300"/>
                <a:gridCol w="2083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When using knifes or other sharp objects always walk with the points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3" name="Shape 223"/>
          <p:cNvSpPr/>
          <p:nvPr/>
        </p:nvSpPr>
        <p:spPr>
          <a:xfrm>
            <a:off x="0" y="-4167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0" y="24034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Shape 225" descr="N:\Science\A. Chavez\Integration\Science TAKS Objective 1\safety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304800"/>
            <a:ext cx="1257299" cy="121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0" y="3997325"/>
            <a:ext cx="260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pic>
        <p:nvPicPr>
          <p:cNvPr id="227" name="Shape 227" descr="sciss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81000"/>
            <a:ext cx="1447800" cy="108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knive_under_leg_mp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1200" y="2362200"/>
            <a:ext cx="2724150" cy="22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231319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9200" y="5486400"/>
            <a:ext cx="1600199" cy="104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limitsin"/>
          <p:cNvPicPr preferRelativeResize="0"/>
          <p:nvPr/>
        </p:nvPicPr>
        <p:blipFill rotWithShape="1">
          <a:blip r:embed="rId8">
            <a:alphaModFix/>
          </a:blip>
          <a:srcRect t="66858" r="52222"/>
          <a:stretch/>
        </p:blipFill>
        <p:spPr>
          <a:xfrm>
            <a:off x="7543800" y="5334000"/>
            <a:ext cx="1212850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1066800" y="1676400"/>
            <a:ext cx="5333999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 cut away from fingers and body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 carry sharp objects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points and tips facing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 and away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try to catch falling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sharp instruments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Grasp sharp instruments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only by the handles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Sharp Objects</a:t>
            </a:r>
          </a:p>
        </p:txBody>
      </p:sp>
      <p:sp>
        <p:nvSpPr>
          <p:cNvPr id="238" name="Shape 238"/>
          <p:cNvSpPr/>
          <p:nvPr/>
        </p:nvSpPr>
        <p:spPr>
          <a:xfrm>
            <a:off x="0" y="-4167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39" name="Shape 239"/>
          <p:cNvGraphicFramePr/>
          <p:nvPr/>
        </p:nvGraphicFramePr>
        <p:xfrm>
          <a:off x="0" y="-4167187"/>
          <a:ext cx="416600" cy="12466330"/>
        </p:xfrm>
        <a:graphic>
          <a:graphicData uri="http://schemas.openxmlformats.org/drawingml/2006/table">
            <a:tbl>
              <a:tblPr>
                <a:noFill/>
                <a:tableStyleId>{2DBEC0C5-8B82-46C0-9974-6AAE4970E241}</a:tableStyleId>
              </a:tblPr>
              <a:tblGrid>
                <a:gridCol w="208300"/>
                <a:gridCol w="2083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When using knifes or other sharp objects always walk with the points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0" name="Shape 240"/>
          <p:cNvSpPr/>
          <p:nvPr/>
        </p:nvSpPr>
        <p:spPr>
          <a:xfrm>
            <a:off x="0" y="-41671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1" name="Shape 241"/>
          <p:cNvGraphicFramePr/>
          <p:nvPr/>
        </p:nvGraphicFramePr>
        <p:xfrm>
          <a:off x="0" y="-4167187"/>
          <a:ext cx="416600" cy="12466330"/>
        </p:xfrm>
        <a:graphic>
          <a:graphicData uri="http://schemas.openxmlformats.org/drawingml/2006/table">
            <a:tbl>
              <a:tblPr>
                <a:noFill/>
                <a:tableStyleId>{2DBEC0C5-8B82-46C0-9974-6AAE4970E241}</a:tableStyleId>
              </a:tblPr>
              <a:tblGrid>
                <a:gridCol w="208300"/>
                <a:gridCol w="2083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 When using knifes or other sharp objects always walk with the points 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2" name="Shape 242"/>
          <p:cNvSpPr/>
          <p:nvPr/>
        </p:nvSpPr>
        <p:spPr>
          <a:xfrm>
            <a:off x="0" y="24034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3997325"/>
            <a:ext cx="260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pic>
        <p:nvPicPr>
          <p:cNvPr id="244" name="Shape 244" descr="playgndrubbish4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1662" y="1905000"/>
            <a:ext cx="310991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 descr="N:\Science\A. Chavez\Integration\Science TAKS Objective 1\safety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304800"/>
            <a:ext cx="1257299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knife_basics_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0" y="3810000"/>
            <a:ext cx="1820863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descr="scisso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3000" y="381000"/>
            <a:ext cx="1447800" cy="108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descr="231319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9200" y="5486400"/>
            <a:ext cx="1600199" cy="104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 descr="limitsin"/>
          <p:cNvPicPr preferRelativeResize="0"/>
          <p:nvPr/>
        </p:nvPicPr>
        <p:blipFill rotWithShape="1">
          <a:blip r:embed="rId9">
            <a:alphaModFix/>
          </a:blip>
          <a:srcRect t="66858" r="52222"/>
          <a:stretch/>
        </p:blipFill>
        <p:spPr>
          <a:xfrm>
            <a:off x="7543800" y="5334000"/>
            <a:ext cx="1212850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1066800" y="1676400"/>
            <a:ext cx="5181600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Notify teacher if you get cut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glass and sharp objects do not go in trash cans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 will clean up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glass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Electrical Safety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3733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electrical plugs are to be placed into an electrical outlet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Unplug electrical equipment after use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all electrical cords, wires, and appliances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away from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</a:t>
            </a:r>
          </a:p>
        </p:txBody>
      </p:sp>
      <p:pic>
        <p:nvPicPr>
          <p:cNvPr id="258" name="Shape 258" descr="outlet_safe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676400"/>
            <a:ext cx="3821112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 descr="bd06711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81000"/>
            <a:ext cx="12954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 descr="ElectricalSafety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76600" y="5105400"/>
            <a:ext cx="1428749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 descr="symbol_safety_office2"/>
          <p:cNvPicPr preferRelativeResize="0"/>
          <p:nvPr/>
        </p:nvPicPr>
        <p:blipFill rotWithShape="1">
          <a:blip r:embed="rId7">
            <a:alphaModFix/>
          </a:blip>
          <a:srcRect l="42207" t="11510" r="44469" b="75337"/>
          <a:stretch/>
        </p:blipFill>
        <p:spPr>
          <a:xfrm>
            <a:off x="7391400" y="381000"/>
            <a:ext cx="1295400" cy="118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 descr="Bulbs_flash.gif - (4K)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43800" y="5334000"/>
            <a:ext cx="1093788" cy="10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 descr="pki0069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3810000"/>
            <a:ext cx="3505200" cy="271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Safety</a:t>
            </a:r>
          </a:p>
        </p:txBody>
      </p:sp>
      <p:pic>
        <p:nvPicPr>
          <p:cNvPr id="270" name="Shape 270" descr="bd06711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81000"/>
            <a:ext cx="12954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 descr="rhan190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676400"/>
            <a:ext cx="2895600" cy="254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 descr="limitsin"/>
          <p:cNvPicPr preferRelativeResize="0"/>
          <p:nvPr/>
        </p:nvPicPr>
        <p:blipFill rotWithShape="1">
          <a:blip r:embed="rId6">
            <a:alphaModFix/>
          </a:blip>
          <a:srcRect r="50000" b="66858"/>
          <a:stretch/>
        </p:blipFill>
        <p:spPr>
          <a:xfrm>
            <a:off x="7467600" y="304800"/>
            <a:ext cx="1257299" cy="120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ani-cartoon-elephan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7800" y="4953000"/>
            <a:ext cx="1981199" cy="153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3886200" y="1752600"/>
            <a:ext cx="6705599" cy="25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Handle all equipment carefully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place a cord where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someone can trip over it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Push all stools in out of the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</a:t>
            </a:r>
          </a:p>
        </p:txBody>
      </p:sp>
      <p:sp>
        <p:nvSpPr>
          <p:cNvPr id="275" name="Shape 275"/>
          <p:cNvSpPr/>
          <p:nvPr/>
        </p:nvSpPr>
        <p:spPr>
          <a:xfrm>
            <a:off x="1143000" y="4267200"/>
            <a:ext cx="67055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books picked up out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of walking isles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 descr="blurry big bunson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3352800"/>
            <a:ext cx="3343859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Heating Safety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83" name="Shape 283" descr="stock photo : Science Laboratory Safety &amp;amp; Chemical Hazard Sign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5786" t="25533" r="74539" b="55745"/>
          <a:stretch/>
        </p:blipFill>
        <p:spPr>
          <a:xfrm>
            <a:off x="1143000" y="381000"/>
            <a:ext cx="1103312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 descr="safety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7600" y="304800"/>
            <a:ext cx="1285874" cy="123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 descr="protglov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19200" y="5476875"/>
            <a:ext cx="10667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 descr="labsafety_flyer_image"/>
          <p:cNvPicPr preferRelativeResize="0"/>
          <p:nvPr/>
        </p:nvPicPr>
        <p:blipFill rotWithShape="1">
          <a:blip r:embed="rId8">
            <a:alphaModFix/>
          </a:blip>
          <a:srcRect l="77638" t="3641" r="3048" b="81409"/>
          <a:stretch/>
        </p:blipFill>
        <p:spPr>
          <a:xfrm>
            <a:off x="7543800" y="54102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1143000" y="1676400"/>
            <a:ext cx="74676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 back hair and loose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clothes when working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open flames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look into a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container as you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heating it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point the end of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test tube being heated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at yourself or others</a:t>
            </a:r>
          </a:p>
        </p:txBody>
      </p:sp>
      <p:sp>
        <p:nvSpPr>
          <p:cNvPr id="288" name="Shape 288"/>
          <p:cNvSpPr/>
          <p:nvPr/>
        </p:nvSpPr>
        <p:spPr>
          <a:xfrm>
            <a:off x="2438400" y="5791200"/>
            <a:ext cx="74676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heat in a closed container</a:t>
            </a:r>
          </a:p>
        </p:txBody>
      </p:sp>
      <p:pic>
        <p:nvPicPr>
          <p:cNvPr id="289" name="Shape 289" descr="Chemistry_lab.gif - (5K)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43600" y="1600200"/>
            <a:ext cx="1904999" cy="176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Heating Safety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96" name="Shape 296" descr="stock photo : Science Laboratory Safety &amp;amp; Chemical Hazard Sign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5786" t="25533" r="74539" b="55745"/>
          <a:stretch/>
        </p:blipFill>
        <p:spPr>
          <a:xfrm>
            <a:off x="1143000" y="381000"/>
            <a:ext cx="1103312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 descr="safety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304800"/>
            <a:ext cx="1285874" cy="123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 descr="protglov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9200" y="5476875"/>
            <a:ext cx="10667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 descr="labsafety_flyer_image"/>
          <p:cNvPicPr preferRelativeResize="0"/>
          <p:nvPr/>
        </p:nvPicPr>
        <p:blipFill rotWithShape="1">
          <a:blip r:embed="rId7">
            <a:alphaModFix/>
          </a:blip>
          <a:srcRect l="77638" t="3641" r="3048" b="81409"/>
          <a:stretch/>
        </p:blipFill>
        <p:spPr>
          <a:xfrm>
            <a:off x="7543800" y="5410200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1066800" y="1676400"/>
            <a:ext cx="60197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leave a heat source unattended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Heated metal and glass looks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cool, use tongs or gloves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handling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place hot glassware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directly on lab desk or in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cold water</a:t>
            </a:r>
          </a:p>
        </p:txBody>
      </p:sp>
      <p:pic>
        <p:nvPicPr>
          <p:cNvPr id="301" name="Shape 301" descr="testtube-10x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8">
            <a:alphaModFix/>
          </a:blip>
          <a:srcRect l="16667" b="6383"/>
          <a:stretch/>
        </p:blipFill>
        <p:spPr>
          <a:xfrm>
            <a:off x="5867400" y="2286000"/>
            <a:ext cx="2697163" cy="226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 descr="122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52800" y="4572000"/>
            <a:ext cx="2819400" cy="170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Safety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09" name="Shape 309"/>
          <p:cNvSpPr/>
          <p:nvPr/>
        </p:nvSpPr>
        <p:spPr>
          <a:xfrm>
            <a:off x="0" y="24034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0" y="3997325"/>
            <a:ext cx="260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pic>
        <p:nvPicPr>
          <p:cNvPr id="311" name="Shape 311" descr="safety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23850"/>
            <a:ext cx="1219199" cy="119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Beaker_3.gif - (2K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304800"/>
            <a:ext cx="57785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1905000" y="1676400"/>
            <a:ext cx="76199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all labels twice before removing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chemical from the container </a:t>
            </a:r>
          </a:p>
        </p:txBody>
      </p:sp>
      <p:pic>
        <p:nvPicPr>
          <p:cNvPr id="314" name="Shape 314" descr="msds-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0" y="1676400"/>
            <a:ext cx="733425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 descr="lab%20pipet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9200" y="2743200"/>
            <a:ext cx="3581399" cy="354171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4572000" y="2590800"/>
            <a:ext cx="51816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use the type and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amount of chemical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instructed to use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touch, taste, or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smell a chemical unless instructed by the teacher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mix chemicals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unless instructed to do so</a:t>
            </a:r>
          </a:p>
        </p:txBody>
      </p:sp>
      <p:pic>
        <p:nvPicPr>
          <p:cNvPr id="317" name="Shape 317" descr="PI1477_bottles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6800" y="1676400"/>
            <a:ext cx="9334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cience lab safety w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39" y="1524000"/>
            <a:ext cx="6791136" cy="50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308"/>
          <p:cNvSpPr txBox="1">
            <a:spLocks/>
          </p:cNvSpPr>
          <p:nvPr/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en-US" sz="4400" b="1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Safety</a:t>
            </a:r>
            <a:r>
              <a:rPr lang="en-US" sz="440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Shape 311" descr="safety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23850"/>
            <a:ext cx="1219199" cy="119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12" descr="Beaker_3.gif - (2K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304800"/>
            <a:ext cx="57785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93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Safety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24" name="Shape 324"/>
          <p:cNvSpPr/>
          <p:nvPr/>
        </p:nvSpPr>
        <p:spPr>
          <a:xfrm>
            <a:off x="0" y="24034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0" y="3997325"/>
            <a:ext cx="260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</p:txBody>
      </p:sp>
      <p:pic>
        <p:nvPicPr>
          <p:cNvPr id="326" name="Shape 326" descr="safety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23850"/>
            <a:ext cx="1219199" cy="119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 descr="Beaker_3.gif - (2K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304800"/>
            <a:ext cx="57785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1066800" y="1219200"/>
            <a:ext cx="51816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 chemicals carefully!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lids on chemical containers when not in use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diluting an acid, pour the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into water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chemicals dangerous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9" name="Shape 329" descr="10a_tcm2-1275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0" y="3505200"/>
            <a:ext cx="152400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Shape 330"/>
          <p:cNvGrpSpPr/>
          <p:nvPr/>
        </p:nvGrpSpPr>
        <p:grpSpPr>
          <a:xfrm>
            <a:off x="1066799" y="5105400"/>
            <a:ext cx="7696200" cy="1219199"/>
            <a:chOff x="671" y="3168"/>
            <a:chExt cx="4848" cy="767"/>
          </a:xfrm>
        </p:grpSpPr>
        <p:pic>
          <p:nvPicPr>
            <p:cNvPr id="331" name="Shape 331" descr="stock photo : Science Laboratory Safety &amp;amp; Chemical Hazard Signs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t="49118" b="29877"/>
            <a:stretch/>
          </p:blipFill>
          <p:spPr>
            <a:xfrm>
              <a:off x="671" y="3168"/>
              <a:ext cx="3360" cy="7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Shape 332" descr="stock photo : Science Laboratory Safety &amp;amp; Chemical Hazard Signs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 l="25925" t="71489" r="25926" b="6383"/>
            <a:stretch/>
          </p:blipFill>
          <p:spPr>
            <a:xfrm>
              <a:off x="3936" y="3168"/>
              <a:ext cx="1584" cy="7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3" name="Shape 333" descr="stock photo : Science Laboratory Safety &amp;amp; Chemical Hazard Signs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l="51852" t="-3407" r="25925" b="77939"/>
          <a:stretch/>
        </p:blipFill>
        <p:spPr>
          <a:xfrm>
            <a:off x="6858000" y="1676400"/>
            <a:ext cx="1465262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Safety Rules</a:t>
            </a:r>
          </a:p>
        </p:txBody>
      </p:sp>
      <p:sp>
        <p:nvSpPr>
          <p:cNvPr id="125" name="Shape 125"/>
          <p:cNvSpPr/>
          <p:nvPr/>
        </p:nvSpPr>
        <p:spPr>
          <a:xfrm>
            <a:off x="1371600" y="1752600"/>
            <a:ext cx="4190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of this PowerPoint has been taken from the power point of….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 Baker, Adam Kueltzo, and Todd Katz….former NCHS students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from Lyndon B. Johnson High School Science Web Site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Shape 126" descr="Lab Safe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2133600"/>
            <a:ext cx="2819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 descr="guineapig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286000"/>
            <a:ext cx="3809999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 Safety</a:t>
            </a:r>
          </a:p>
        </p:txBody>
      </p:sp>
      <p:pic>
        <p:nvPicPr>
          <p:cNvPr id="341" name="Shape 341" descr="safety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0625" y="304800"/>
            <a:ext cx="1193800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/>
        </p:nvSpPr>
        <p:spPr>
          <a:xfrm>
            <a:off x="1066800" y="1676400"/>
            <a:ext cx="54863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handle living organisms with teacher permission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 treat living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organisms humanely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Wash your hands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handling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animals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1143000" y="1219200"/>
            <a:ext cx="37338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the life of all laboratory specimen</a:t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US"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gave their life for your education</a:t>
            </a:r>
          </a:p>
        </p:txBody>
      </p:sp>
      <p:pic>
        <p:nvPicPr>
          <p:cNvPr id="349" name="Shape 349" descr="tim dead rat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752600"/>
            <a:ext cx="3723843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 descr="safety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0625" y="304800"/>
            <a:ext cx="1193800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of Specimen</a:t>
            </a:r>
          </a:p>
        </p:txBody>
      </p:sp>
      <p:pic>
        <p:nvPicPr>
          <p:cNvPr id="352" name="Shape 352" descr="LabRats"/>
          <p:cNvPicPr preferRelativeResize="0"/>
          <p:nvPr/>
        </p:nvPicPr>
        <p:blipFill rotWithShape="1">
          <a:blip r:embed="rId5">
            <a:alphaModFix/>
          </a:blip>
          <a:srcRect t="7692"/>
          <a:stretch/>
        </p:blipFill>
        <p:spPr>
          <a:xfrm>
            <a:off x="1447800" y="2438400"/>
            <a:ext cx="2938462" cy="335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 descr="Lab%20Sa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4191000"/>
            <a:ext cx="3962399" cy="226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Safety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360" name="Shape 360" descr="safety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381000"/>
            <a:ext cx="1143000" cy="1103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/>
          <p:nvPr/>
        </p:nvSpPr>
        <p:spPr>
          <a:xfrm>
            <a:off x="1066800" y="1676400"/>
            <a:ext cx="51816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eat any plants in lab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Wash your hands after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handling plants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 your teacher of any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allergies </a:t>
            </a:r>
          </a:p>
        </p:txBody>
      </p:sp>
      <p:pic>
        <p:nvPicPr>
          <p:cNvPr id="362" name="Shape 362" descr="littleshopofhorrors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600" y="4038600"/>
            <a:ext cx="3657600" cy="24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/>
          <p:nvPr/>
        </p:nvSpPr>
        <p:spPr>
          <a:xfrm>
            <a:off x="5410200" y="3962400"/>
            <a:ext cx="29717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any organism, plants should be considered possibly harmful</a:t>
            </a:r>
          </a:p>
        </p:txBody>
      </p:sp>
      <p:pic>
        <p:nvPicPr>
          <p:cNvPr id="364" name="Shape 364" descr="paln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1676400"/>
            <a:ext cx="3124199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Never…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 store room unless given permission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any chemicals from lab or store room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 any equipment,  chemicals, or other materials until instructed to do so </a:t>
            </a:r>
          </a:p>
        </p:txBody>
      </p:sp>
      <p:pic>
        <p:nvPicPr>
          <p:cNvPr id="372" name="Shape 372" descr="wall o chemical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828800"/>
            <a:ext cx="3723843" cy="41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 descr="stock photo : Science Laboratory Safety &amp;amp; Chemical Hazard Sign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703" t="71489" r="72487" b="4680"/>
          <a:stretch/>
        </p:blipFill>
        <p:spPr>
          <a:xfrm>
            <a:off x="1066800" y="304800"/>
            <a:ext cx="11430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 descr="stock photo : Science Laboratory Safety &amp;amp; Chemical Hazard Sign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703" t="71489" r="72487" b="4680"/>
          <a:stretch/>
        </p:blipFill>
        <p:spPr>
          <a:xfrm>
            <a:off x="7620000" y="304800"/>
            <a:ext cx="1143000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Never…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or drink in the lab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lab glass-ware to eat or drink out of</a:t>
            </a:r>
          </a:p>
        </p:txBody>
      </p:sp>
      <p:pic>
        <p:nvPicPr>
          <p:cNvPr id="382" name="Shape 382" descr="frog Baskin robin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752600"/>
            <a:ext cx="3723843" cy="32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 descr="Do not eat food, drink beverages, or chew gum in the laborato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533400"/>
            <a:ext cx="129540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 descr="hip_symbols1"/>
          <p:cNvPicPr preferRelativeResize="0"/>
          <p:nvPr/>
        </p:nvPicPr>
        <p:blipFill rotWithShape="1">
          <a:blip r:embed="rId5">
            <a:alphaModFix/>
          </a:blip>
          <a:srcRect l="75925" t="50052"/>
          <a:stretch/>
        </p:blipFill>
        <p:spPr>
          <a:xfrm>
            <a:off x="7620000" y="381000"/>
            <a:ext cx="1141412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 descr="eating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" y="3429000"/>
            <a:ext cx="4114800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 descr="rat down back 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268663"/>
            <a:ext cx="3343859" cy="3284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1066800" y="1524000"/>
            <a:ext cx="38862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in….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practical jokes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horse play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rough house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Never…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394" name="Shape 394" descr="sea0209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1887" y="1676400"/>
            <a:ext cx="3744912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 descr="stock photo : Science Laboratory Safety &amp;amp; Chemical Hazard Signs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3703" t="71489" r="72487" b="4680"/>
          <a:stretch/>
        </p:blipFill>
        <p:spPr>
          <a:xfrm>
            <a:off x="1066800" y="304800"/>
            <a:ext cx="11430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 descr="stock photo : Science Laboratory Safety &amp;amp; Chemical Hazard Signs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3703" t="71489" r="72487" b="4680"/>
          <a:stretch/>
        </p:blipFill>
        <p:spPr>
          <a:xfrm>
            <a:off x="7543800" y="304800"/>
            <a:ext cx="1143000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524000" y="381000"/>
            <a:ext cx="655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case of an emergency…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648200" y="1752600"/>
            <a:ext cx="41148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the locations of: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extinguisher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 blanket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shower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eyewash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aid kit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spill a harmful chemical on yourself or in your eyes, start rinsing  immediately and send your partner to get teacher’s help</a:t>
            </a:r>
          </a:p>
        </p:txBody>
      </p:sp>
      <p:pic>
        <p:nvPicPr>
          <p:cNvPr id="404" name="Shape 404" descr="fire blanket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76400"/>
            <a:ext cx="3505352" cy="3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 descr="symbol_em-shower1_s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413" y="381000"/>
            <a:ext cx="814386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 descr="fireextinguish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457200"/>
            <a:ext cx="625475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 descr="image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3600" y="2400299"/>
            <a:ext cx="154940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 descr="LSS_SafetyShowersEyeWash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6800" y="5105400"/>
            <a:ext cx="1371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 to…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3581400" y="4572000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6" name="Shape 416" descr="Professor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76400"/>
            <a:ext cx="2493963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/>
          <p:nvPr/>
        </p:nvSpPr>
        <p:spPr>
          <a:xfrm>
            <a:off x="3581400" y="1600200"/>
            <a:ext cx="52577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Stay at your work station 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 a clean work area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and follow all directions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any spills, accidents,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injury to the teacher immediately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 and put away all equipment at the end of the</a:t>
            </a:r>
            <a:b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period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Dispose of waste products according to instruction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4" name="Shape 424" descr="labkidsmistak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04800"/>
            <a:ext cx="571499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 descr="m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3810000"/>
            <a:ext cx="2352674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/>
          <p:nvPr/>
        </p:nvSpPr>
        <p:spPr>
          <a:xfrm>
            <a:off x="1219200" y="4572000"/>
            <a:ext cx="4953000" cy="137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</a:gradFill>
                <a:latin typeface="Arial Black"/>
              </a:rPr>
              <a:t>So Do It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Symbols</a:t>
            </a:r>
          </a:p>
        </p:txBody>
      </p:sp>
      <p:pic>
        <p:nvPicPr>
          <p:cNvPr id="133" name="Shape 133" descr="safety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905000"/>
            <a:ext cx="371316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Biohazard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0" y="411162"/>
            <a:ext cx="990599" cy="95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5029200" y="1828800"/>
            <a:ext cx="3733800" cy="297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safety symbols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appear in your laboratory activities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will alert you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possible dangers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will remind you to work carefully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066800" y="1752600"/>
            <a:ext cx="761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Your Head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724400" y="1752600"/>
            <a:ext cx="3962399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Caution and Good Judgment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all instructions given by the teacher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Notify the teacher immediately regarding any accident or unsafe areas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Shape 144" descr="far-side-hcl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 l="5826" t="3076" r="4816" b="3077"/>
          <a:stretch/>
        </p:blipFill>
        <p:spPr>
          <a:xfrm>
            <a:off x="1066800" y="1676400"/>
            <a:ext cx="3599592" cy="479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stock photo : Science Laboratory Safety &amp;amp; Chemical Hazard Sign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51851" t="49362" r="27103" b="30281"/>
          <a:stretch/>
        </p:blipFill>
        <p:spPr>
          <a:xfrm>
            <a:off x="7543800" y="304800"/>
            <a:ext cx="1157287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stock photo : Science Laboratory Safety &amp;amp; Chemical Hazard Sign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703" t="71489" r="72487" b="4680"/>
          <a:stretch/>
        </p:blipFill>
        <p:spPr>
          <a:xfrm>
            <a:off x="1066800" y="304800"/>
            <a:ext cx="11430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Report all incidents and injuiries immediatel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9400" y="4953000"/>
            <a:ext cx="1800225" cy="159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Your Head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295400" y="1752600"/>
            <a:ext cx="75438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lab instructions ahead of time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 follow lab procedures exactly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do an unauthorized experiment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Shape 155" descr="stock photo : Science Laboratory Safety &amp;amp; Chemical Hazard Sign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51851" t="49362" r="27103" b="30281"/>
          <a:stretch/>
        </p:blipFill>
        <p:spPr>
          <a:xfrm>
            <a:off x="7543800" y="304800"/>
            <a:ext cx="1157287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stock photo : Science Laboratory Safety &amp;amp; Chemical Hazard Sign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3703" t="71489" r="72487" b="4680"/>
          <a:stretch/>
        </p:blipFill>
        <p:spPr>
          <a:xfrm>
            <a:off x="1066800" y="304800"/>
            <a:ext cx="11430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lab12ben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057400" y="3519487"/>
            <a:ext cx="4953000" cy="2811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 Yourself</a:t>
            </a:r>
            <a:b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 Safety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51816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Wear safety goggles when working with chemicals, flames, or heating devices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if possibility of flying debris </a:t>
            </a:r>
          </a:p>
        </p:txBody>
      </p:sp>
      <p:pic>
        <p:nvPicPr>
          <p:cNvPr id="165" name="Shape 165" descr="goggles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457200"/>
            <a:ext cx="1762124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galsseson3"/>
          <p:cNvPicPr preferRelativeResize="0"/>
          <p:nvPr/>
        </p:nvPicPr>
        <p:blipFill rotWithShape="1">
          <a:blip r:embed="rId5">
            <a:alphaModFix/>
          </a:blip>
          <a:srcRect b="606"/>
          <a:stretch/>
        </p:blipFill>
        <p:spPr>
          <a:xfrm>
            <a:off x="1143000" y="3429000"/>
            <a:ext cx="4190999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safety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6800" y="304800"/>
            <a:ext cx="1295400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http://www.mhd.miun.se/~stok/ghetto-gps/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2200" y="1752600"/>
            <a:ext cx="2476500" cy="215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5410200" y="3886200"/>
            <a:ext cx="3505200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wear contact lenses let your teacher know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 Yourself</a:t>
            </a:r>
            <a:b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 Safety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828800"/>
            <a:ext cx="2694000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5029200" y="1219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case of emergency in which a chemical goes into one’s eye, use the eyewash station </a:t>
            </a:r>
          </a:p>
        </p:txBody>
      </p:sp>
      <p:pic>
        <p:nvPicPr>
          <p:cNvPr id="178" name="Shape 178" descr="goggles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0400" y="457200"/>
            <a:ext cx="1762124" cy="84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eyewashpractiv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7975" y="4315975"/>
            <a:ext cx="2970300" cy="22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4953000" y="3709750"/>
            <a:ext cx="37338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Flush in water for 15 mins. and notify the teacher                       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Shape 181" descr="LSS_SafetyShowersEyeWash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3000" y="381000"/>
            <a:ext cx="1371599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 Yourself</a:t>
            </a:r>
            <a:b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 Attire 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953000" y="1676400"/>
            <a:ext cx="3733800" cy="243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 all long hair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tied back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wear loose clothing that could catch on fire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Shape 189" descr="Amy%20&amp;%20Shower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676400"/>
            <a:ext cx="3428999" cy="3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1143000" y="5181600"/>
            <a:ext cx="37338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Foot wear that completely covers the foot is required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Shape 191" descr="shoesnosho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962400"/>
            <a:ext cx="3505200" cy="26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apron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3800" y="304800"/>
            <a:ext cx="11430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protglov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3000" y="304800"/>
            <a:ext cx="1285874" cy="12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 Yourself</a:t>
            </a:r>
            <a:b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 Safety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00" name="Shape 200" descr="safety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81000"/>
            <a:ext cx="1143000" cy="109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http://www.foodprotection.org/aboutIAFP/IconMain.asp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0" y="304800"/>
            <a:ext cx="10953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 descr="washhand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3600" y="2895600"/>
            <a:ext cx="2857499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1143000" y="1828800"/>
            <a:ext cx="7619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 chemical spills on your skin, notify the teacher and rinse with water for 15 minutes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Wash hands after every lab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Shape 204" descr="mad%20scienti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1344612" y="3276600"/>
            <a:ext cx="2254250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3581400" y="3352800"/>
            <a:ext cx="2438399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Handle glassware, sharp tools and heated containers carefully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748</Words>
  <Application>Microsoft Office PowerPoint</Application>
  <PresentationFormat>On-screen Show (4:3)</PresentationFormat>
  <Paragraphs>181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Times New Roman</vt:lpstr>
      <vt:lpstr>Notebook</vt:lpstr>
      <vt:lpstr>Safety and Rules of  the Lab</vt:lpstr>
      <vt:lpstr>Lab Safety Rules</vt:lpstr>
      <vt:lpstr>Safety Symbols</vt:lpstr>
      <vt:lpstr>Use Your Head</vt:lpstr>
      <vt:lpstr>Use Your Head</vt:lpstr>
      <vt:lpstr>Protect Yourself Eye Safety</vt:lpstr>
      <vt:lpstr>Protect Yourself Eye Safety</vt:lpstr>
      <vt:lpstr>Protect Yourself Proper Attire </vt:lpstr>
      <vt:lpstr>Protect Yourself Hand Safety </vt:lpstr>
      <vt:lpstr>Protect Yourself Hand Safety </vt:lpstr>
      <vt:lpstr>Sharp Objects</vt:lpstr>
      <vt:lpstr>Sharp Objects</vt:lpstr>
      <vt:lpstr>Electrical Safety</vt:lpstr>
      <vt:lpstr>Physical Safety</vt:lpstr>
      <vt:lpstr>Heating Safety </vt:lpstr>
      <vt:lpstr>Heating Safety </vt:lpstr>
      <vt:lpstr>Chemical Safety </vt:lpstr>
      <vt:lpstr>PowerPoint Presentation</vt:lpstr>
      <vt:lpstr>Chemical Safety </vt:lpstr>
      <vt:lpstr>Animal Safety</vt:lpstr>
      <vt:lpstr>Treatment of Specimen</vt:lpstr>
      <vt:lpstr>Plant Safety </vt:lpstr>
      <vt:lpstr>You Should Never…</vt:lpstr>
      <vt:lpstr>You Should Never… </vt:lpstr>
      <vt:lpstr>You Should Never… </vt:lpstr>
      <vt:lpstr>In case of an emergency…</vt:lpstr>
      <vt:lpstr>Remember to…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Rules of  the Lab</dc:title>
  <dc:creator>Rebecca Bowers</dc:creator>
  <cp:lastModifiedBy>Rebecca Bowers</cp:lastModifiedBy>
  <cp:revision>3</cp:revision>
  <dcterms:modified xsi:type="dcterms:W3CDTF">2017-01-05T16:10:53Z</dcterms:modified>
</cp:coreProperties>
</file>