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3" r:id="rId4"/>
    <p:sldId id="258" r:id="rId5"/>
    <p:sldId id="292" r:id="rId6"/>
    <p:sldId id="259" r:id="rId7"/>
    <p:sldId id="264" r:id="rId8"/>
    <p:sldId id="260" r:id="rId9"/>
    <p:sldId id="273" r:id="rId10"/>
    <p:sldId id="261" r:id="rId11"/>
    <p:sldId id="262" r:id="rId12"/>
    <p:sldId id="301" r:id="rId13"/>
    <p:sldId id="265" r:id="rId14"/>
    <p:sldId id="269" r:id="rId15"/>
    <p:sldId id="295" r:id="rId16"/>
    <p:sldId id="299" r:id="rId17"/>
    <p:sldId id="267" r:id="rId18"/>
    <p:sldId id="272" r:id="rId19"/>
    <p:sldId id="302" r:id="rId20"/>
    <p:sldId id="300" r:id="rId21"/>
    <p:sldId id="303" r:id="rId22"/>
    <p:sldId id="304" r:id="rId23"/>
    <p:sldId id="270" r:id="rId24"/>
    <p:sldId id="305" r:id="rId25"/>
    <p:sldId id="306" r:id="rId26"/>
    <p:sldId id="274" r:id="rId27"/>
    <p:sldId id="307" r:id="rId28"/>
    <p:sldId id="298" r:id="rId29"/>
    <p:sldId id="275" r:id="rId30"/>
    <p:sldId id="286" r:id="rId31"/>
    <p:sldId id="288" r:id="rId32"/>
    <p:sldId id="271" r:id="rId33"/>
    <p:sldId id="296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2A69-4AB2-4F9F-833F-3BD748FEE5B5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0E2B-21C0-4A4E-92E0-23F9113D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9D0C-D044-45D5-8F8D-80DA7F30151F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4BC1C-31BE-47DD-9252-FEAAE8AA0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9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3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5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2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7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10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9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1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6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1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03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6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9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6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4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6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7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BC1C-31BE-47DD-9252-FEAAE8AA08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DDE585-C0E1-497B-BC86-FE0F1963783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F196B6-CF4C-4198-8238-9E772D2E8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ZyXmgIFA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hbbFd4icY&amp;list=PLj06nj0yhBJ5RT_jOAvep0j9jpoUOy1q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0NnFhY_STF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zbHOY5fGqc&amp;index=3&amp;list=PLz0Ghvvme6IAq1tbCzrYwP08luI9m7Zx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4800"/>
            <a:ext cx="5715000" cy="838200"/>
          </a:xfrm>
        </p:spPr>
        <p:txBody>
          <a:bodyPr/>
          <a:lstStyle/>
          <a:p>
            <a:pPr algn="ctr"/>
            <a:r>
              <a:rPr lang="en-US" dirty="0" err="1" smtClean="0"/>
              <a:t>Bellwork</a:t>
            </a: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http://static.howstuffworks.com/gif/animal-camouflag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2" y="1324420"/>
            <a:ext cx="3103418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1676400"/>
            <a:ext cx="5867401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Make 5 observations about the lizard in the picture.   Identify the observations as qualitative (descriptive) or quantitative (numerical) data.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In your own words,  explain what a hypothesis is.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True or False:   Science is a set of truths that never change.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about the experiment that can change are called </a:t>
            </a:r>
            <a:r>
              <a:rPr lang="en-US" i="1" u="sng" dirty="0" smtClean="0"/>
              <a:t>variables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Example:  When experimenting with plants, what are some variables that could change during the experiment?</a:t>
            </a:r>
          </a:p>
          <a:p>
            <a:endParaRPr lang="en-US" dirty="0" smtClean="0"/>
          </a:p>
          <a:p>
            <a:r>
              <a:rPr lang="en-US" dirty="0" smtClean="0"/>
              <a:t>It is best to change only </a:t>
            </a:r>
            <a:r>
              <a:rPr lang="en-US" i="1" u="sng" dirty="0" smtClean="0"/>
              <a:t>one</a:t>
            </a:r>
            <a:r>
              <a:rPr lang="en-US" dirty="0" smtClean="0"/>
              <a:t> variable at a time during a controlled experiment.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Setting up a </a:t>
            </a:r>
            <a:r>
              <a:rPr lang="en-US" sz="3600" dirty="0" smtClean="0">
                <a:solidFill>
                  <a:schemeClr val="tx1"/>
                </a:solidFill>
                <a:hlinkClick r:id="rId3"/>
              </a:rPr>
              <a:t>controlled experiment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524000"/>
          </a:xfrm>
        </p:spPr>
        <p:txBody>
          <a:bodyPr/>
          <a:lstStyle/>
          <a:p>
            <a:r>
              <a:rPr lang="en-US" u="sng" dirty="0"/>
              <a:t>I</a:t>
            </a:r>
            <a:r>
              <a:rPr lang="en-US" u="sng" dirty="0" smtClean="0"/>
              <a:t>ndependent variable</a:t>
            </a:r>
          </a:p>
          <a:p>
            <a:pPr lvl="1"/>
            <a:r>
              <a:rPr lang="en-US" dirty="0" smtClean="0"/>
              <a:t>the variable that is </a:t>
            </a:r>
            <a:r>
              <a:rPr lang="en-US" u="sng" dirty="0" smtClean="0"/>
              <a:t>deliberately changed </a:t>
            </a:r>
            <a:r>
              <a:rPr lang="en-US" dirty="0" smtClean="0"/>
              <a:t>in an experiment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05000" y="551765"/>
            <a:ext cx="5562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Types of variables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41148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u="sng" dirty="0"/>
              <a:t>D</a:t>
            </a:r>
            <a:r>
              <a:rPr lang="en-US" sz="2700" u="sng" dirty="0" smtClean="0"/>
              <a:t>ependent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variable 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(responding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variable)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variable that is </a:t>
            </a:r>
            <a:r>
              <a:rPr kumimoji="0" lang="en-US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observed (measured)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that changes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response to the manipulated variable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5240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Controlled variable  (aka Constant Factor)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variable that is </a:t>
            </a:r>
            <a:r>
              <a:rPr kumimoji="0" lang="en-US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kept the same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an experiment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r>
              <a:rPr lang="en-US" dirty="0" smtClean="0"/>
              <a:t>Experimental Group</a:t>
            </a:r>
          </a:p>
          <a:p>
            <a:pPr lvl="1"/>
            <a:r>
              <a:rPr lang="en-US" dirty="0"/>
              <a:t>An </a:t>
            </a:r>
            <a:r>
              <a:rPr lang="en-US" b="1" dirty="0"/>
              <a:t>experimental group</a:t>
            </a:r>
            <a:r>
              <a:rPr lang="en-US" dirty="0"/>
              <a:t> is the </a:t>
            </a:r>
            <a:r>
              <a:rPr lang="en-US" b="1" dirty="0"/>
              <a:t>group</a:t>
            </a:r>
            <a:r>
              <a:rPr lang="en-US" dirty="0"/>
              <a:t> in an </a:t>
            </a:r>
            <a:r>
              <a:rPr lang="en-US" b="1" dirty="0"/>
              <a:t>experiment</a:t>
            </a:r>
            <a:r>
              <a:rPr lang="en-US" dirty="0"/>
              <a:t> that receives the variable being tested. One </a:t>
            </a:r>
            <a:r>
              <a:rPr lang="en-US" dirty="0" smtClean="0"/>
              <a:t>variable (the independent variable) </a:t>
            </a:r>
            <a:r>
              <a:rPr lang="en-US" dirty="0"/>
              <a:t>is tested at a time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Control Group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control group</a:t>
            </a:r>
            <a:r>
              <a:rPr lang="en-US" dirty="0"/>
              <a:t> is a </a:t>
            </a:r>
            <a:r>
              <a:rPr lang="en-US" b="1" dirty="0"/>
              <a:t>group</a:t>
            </a:r>
            <a:r>
              <a:rPr lang="en-US" dirty="0"/>
              <a:t> separated from the rest of the </a:t>
            </a:r>
            <a:r>
              <a:rPr lang="en-US" b="1" dirty="0"/>
              <a:t>experiment</a:t>
            </a:r>
            <a:r>
              <a:rPr lang="en-US" dirty="0"/>
              <a:t> where the independent variable being tested cannot influence the results.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1.)  What is inference?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2.)  What is one characteristic of a good hypothesis?</a:t>
            </a:r>
          </a:p>
          <a:p>
            <a:endParaRPr lang="en-US" dirty="0" smtClean="0"/>
          </a:p>
          <a:p>
            <a:r>
              <a:rPr lang="en-US" dirty="0" smtClean="0"/>
              <a:t>3.)  How do you test a hypothesis?</a:t>
            </a:r>
          </a:p>
          <a:p>
            <a:endParaRPr lang="en-US" dirty="0" smtClean="0"/>
          </a:p>
          <a:p>
            <a:r>
              <a:rPr lang="en-US" dirty="0" smtClean="0"/>
              <a:t>4.)  What did Francesco </a:t>
            </a:r>
            <a:r>
              <a:rPr lang="en-US" dirty="0" err="1" smtClean="0"/>
              <a:t>Redi’s</a:t>
            </a:r>
            <a:r>
              <a:rPr lang="en-US" dirty="0" smtClean="0"/>
              <a:t> experiment disprove?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Checkup!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1.)  What is inference?</a:t>
            </a:r>
          </a:p>
          <a:p>
            <a:pPr>
              <a:buNone/>
            </a:pPr>
            <a:r>
              <a:rPr lang="en-US" sz="3200" dirty="0" smtClean="0"/>
              <a:t>        </a:t>
            </a:r>
            <a:r>
              <a:rPr lang="en-US" sz="3200" i="1" dirty="0" smtClean="0"/>
              <a:t>An inference is a logical assumption based on some knowledge/testing of the subject.</a:t>
            </a:r>
          </a:p>
          <a:p>
            <a:pPr>
              <a:buNone/>
            </a:pPr>
            <a:endParaRPr lang="en-US" sz="3200" i="1" dirty="0" smtClean="0"/>
          </a:p>
          <a:p>
            <a:r>
              <a:rPr lang="en-US" sz="3200" dirty="0" smtClean="0"/>
              <a:t>2.)  What is one characteristic of a good hypothesis?  </a:t>
            </a:r>
          </a:p>
          <a:p>
            <a:pPr>
              <a:buNone/>
            </a:pPr>
            <a:r>
              <a:rPr lang="en-US" sz="3200" i="1" dirty="0" smtClean="0"/>
              <a:t>        A good hypothesis is testable; it is sometimes formed with an if-then statement.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Checkup (answers)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3.)  How do you test a hypothesis?</a:t>
            </a:r>
          </a:p>
          <a:p>
            <a:pPr>
              <a:buNone/>
            </a:pPr>
            <a:r>
              <a:rPr lang="en-US" sz="3200" i="1" dirty="0"/>
              <a:t>       A hypothesis can be tested by controlled experiment or collecting more data</a:t>
            </a:r>
            <a:r>
              <a:rPr lang="en-US" sz="3200" i="1" dirty="0" smtClean="0"/>
              <a:t>.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4.)  What did Francesco </a:t>
            </a:r>
            <a:r>
              <a:rPr lang="en-US" sz="3200" dirty="0" err="1"/>
              <a:t>Redi’s</a:t>
            </a:r>
            <a:r>
              <a:rPr lang="en-US" sz="3200" dirty="0"/>
              <a:t> experiment disprove?    </a:t>
            </a:r>
          </a:p>
          <a:p>
            <a:pPr>
              <a:buNone/>
            </a:pPr>
            <a:r>
              <a:rPr lang="en-US" sz="3200" i="1" dirty="0"/>
              <a:t>       Francesco </a:t>
            </a:r>
            <a:r>
              <a:rPr lang="en-US" sz="3200" i="1" dirty="0" err="1"/>
              <a:t>Redi’s</a:t>
            </a:r>
            <a:r>
              <a:rPr lang="en-US" sz="3200" i="1" dirty="0"/>
              <a:t> experiment disproved </a:t>
            </a:r>
            <a:r>
              <a:rPr lang="en-US" sz="3200" i="1" u="sng" dirty="0"/>
              <a:t>spontaneous generation</a:t>
            </a:r>
            <a:r>
              <a:rPr lang="en-US" sz="3200" i="1" dirty="0"/>
              <a:t>, it proved that maggots come from flies laying their eggs on food.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Checkup </a:t>
            </a:r>
            <a:r>
              <a:rPr lang="en-US" dirty="0">
                <a:solidFill>
                  <a:schemeClr val="tx1"/>
                </a:solidFill>
              </a:rPr>
              <a:t>(answers)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ientific method flow 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74682"/>
            <a:ext cx="5662277" cy="635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1098" y="409433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pic>
        <p:nvPicPr>
          <p:cNvPr id="6" name="Picture 5" descr="http://crescentok.com/staff/jaskew/isr/biology/comic/front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6" y="778765"/>
            <a:ext cx="39528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629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4000" b="1" u="sng" dirty="0"/>
              <a:t>P</a:t>
            </a:r>
            <a:r>
              <a:rPr lang="en-US" sz="3400" u="sng" dirty="0"/>
              <a:t>roblem</a:t>
            </a:r>
          </a:p>
          <a:p>
            <a:pPr lvl="1"/>
            <a:r>
              <a:rPr lang="en-US" sz="2800" dirty="0" smtClean="0"/>
              <a:t>Observation</a:t>
            </a:r>
          </a:p>
          <a:p>
            <a:pPr lvl="1"/>
            <a:r>
              <a:rPr lang="en-US" sz="2800" dirty="0" smtClean="0"/>
              <a:t>Question</a:t>
            </a:r>
          </a:p>
          <a:p>
            <a:r>
              <a:rPr lang="en-US" sz="3400" b="1" u="sng" dirty="0"/>
              <a:t>R</a:t>
            </a:r>
            <a:r>
              <a:rPr lang="en-US" sz="3400" u="sng" dirty="0"/>
              <a:t>esearch</a:t>
            </a:r>
          </a:p>
          <a:p>
            <a:pPr marL="393192" lvl="1" indent="0">
              <a:buNone/>
            </a:pPr>
            <a:endParaRPr lang="en-US" sz="1200" dirty="0" smtClean="0"/>
          </a:p>
          <a:p>
            <a:r>
              <a:rPr lang="en-US" sz="3400" b="1" u="sng" dirty="0"/>
              <a:t>H</a:t>
            </a:r>
            <a:r>
              <a:rPr lang="en-US" sz="3400" u="sng" dirty="0"/>
              <a:t>ypothesis</a:t>
            </a:r>
          </a:p>
          <a:p>
            <a:endParaRPr lang="en-US" sz="1200" u="sng" dirty="0"/>
          </a:p>
          <a:p>
            <a:r>
              <a:rPr lang="en-US" sz="4000" b="1" u="sng" dirty="0" smtClean="0"/>
              <a:t>E</a:t>
            </a:r>
            <a:r>
              <a:rPr lang="en-US" sz="3400" u="sng" dirty="0" smtClean="0"/>
              <a:t>xperiment</a:t>
            </a:r>
          </a:p>
          <a:p>
            <a:pPr lvl="1"/>
            <a:r>
              <a:rPr lang="en-US" sz="2800" dirty="0"/>
              <a:t>Test and retest 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3200" b="1" u="sng" dirty="0" smtClean="0"/>
              <a:t>D</a:t>
            </a:r>
            <a:r>
              <a:rPr lang="en-US" sz="3200" u="sng" dirty="0" smtClean="0"/>
              <a:t>ata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dirty="0" smtClean="0"/>
              <a:t>Observe, Record, and Analyze Results</a:t>
            </a:r>
          </a:p>
          <a:p>
            <a:pPr lvl="1"/>
            <a:endParaRPr lang="en-US" sz="1200" dirty="0" smtClean="0"/>
          </a:p>
          <a:p>
            <a:r>
              <a:rPr lang="en-US" sz="4000" b="1" u="sng" dirty="0"/>
              <a:t>C</a:t>
            </a:r>
            <a:r>
              <a:rPr lang="en-US" sz="3400" u="sng" dirty="0" smtClean="0"/>
              <a:t>onclusion</a:t>
            </a:r>
          </a:p>
          <a:p>
            <a:pPr lvl="1"/>
            <a:r>
              <a:rPr lang="en-US" sz="2800" dirty="0" smtClean="0"/>
              <a:t>Publish (Report)</a:t>
            </a:r>
          </a:p>
          <a:p>
            <a:pPr lvl="1"/>
            <a:r>
              <a:rPr lang="en-US" sz="2800" dirty="0" smtClean="0"/>
              <a:t>Repeat Investigations (Experiments) by others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762000"/>
            <a:ext cx="3276600" cy="193899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The Scientific Method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When natural occurrences must not be disturbed</a:t>
            </a:r>
          </a:p>
          <a:p>
            <a:pPr lvl="1"/>
            <a:r>
              <a:rPr lang="en-US" sz="2800" dirty="0" smtClean="0"/>
              <a:t>Learn how animals interact in the wild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200" dirty="0" smtClean="0"/>
              <a:t>Ethical considerations </a:t>
            </a:r>
          </a:p>
          <a:p>
            <a:pPr lvl="1"/>
            <a:r>
              <a:rPr lang="en-US" sz="2800" dirty="0" smtClean="0"/>
              <a:t>Determine the effect of a chemical on humans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Experiments are Not Possible</a:t>
            </a:r>
            <a:endParaRPr lang="en-US" dirty="0"/>
          </a:p>
        </p:txBody>
      </p:sp>
      <p:pic>
        <p:nvPicPr>
          <p:cNvPr id="3074" name="Picture 2" descr="C:\Documents and Settings\Owner\Local Settings\Temporary Internet Files\Content.IE5\V3Q5GW67\MC9000132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00600"/>
            <a:ext cx="236523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 line graph with the following data: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72187"/>
            <a:ext cx="6477000" cy="40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1524000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 courtesy David Parks</a:t>
            </a:r>
            <a:br>
              <a:rPr lang="en-US" dirty="0" smtClean="0"/>
            </a:br>
            <a:r>
              <a:rPr lang="en-US" b="1" i="1" dirty="0" err="1" smtClean="0"/>
              <a:t>Chamaeleo</a:t>
            </a:r>
            <a:r>
              <a:rPr lang="en-US" b="1" i="1" dirty="0" smtClean="0"/>
              <a:t> </a:t>
            </a:r>
            <a:r>
              <a:rPr lang="en-US" b="1" i="1" dirty="0" err="1" smtClean="0"/>
              <a:t>pardalis</a:t>
            </a:r>
            <a:r>
              <a:rPr lang="en-US" b="1" dirty="0" smtClean="0"/>
              <a:t>, a chameleon species found in the forests of Madagascar. Chameleons can produce a wide range of colors and patterns on their skin, but they do this primarily to express mood, not to blend in with different environments.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 descr="http://static.howstuffworks.com/gif/animal-camouflag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076630" cy="617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990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What is it?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73583">
            <a:off x="311916" y="1609215"/>
            <a:ext cx="42374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DRY  MIX</a:t>
            </a:r>
          </a:p>
        </p:txBody>
      </p:sp>
      <p:pic>
        <p:nvPicPr>
          <p:cNvPr id="5" name="Picture 2" descr="http://lasp.colorado.edu/~bagenal/MATH/images/math7fig/lin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60" y="228600"/>
            <a:ext cx="4175540" cy="32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l"/>
            <a:r>
              <a:rPr lang="en-US" altLang="en-US" dirty="0" smtClean="0">
                <a:solidFill>
                  <a:srgbClr val="FFC000"/>
                </a:solidFill>
              </a:rPr>
              <a:t>Remember…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2425" y="3586163"/>
            <a:ext cx="86391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D</a:t>
            </a:r>
            <a:r>
              <a:rPr lang="en-US" altLang="en-US" dirty="0"/>
              <a:t>ependent (</a:t>
            </a:r>
            <a:r>
              <a:rPr lang="en-US" altLang="en-US" sz="3600" b="1" dirty="0">
                <a:solidFill>
                  <a:schemeClr val="accent2"/>
                </a:solidFill>
              </a:rPr>
              <a:t>R</a:t>
            </a:r>
            <a:r>
              <a:rPr lang="en-US" altLang="en-US" dirty="0"/>
              <a:t>esponding) variables are  graphed on the 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Y</a:t>
            </a:r>
            <a:r>
              <a:rPr lang="en-US" altLang="en-US" dirty="0" smtClean="0"/>
              <a:t>-axis (this variable depends on the other variable)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5312" y="5405506"/>
            <a:ext cx="79533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M</a:t>
            </a:r>
            <a:r>
              <a:rPr lang="en-US" altLang="en-US" dirty="0"/>
              <a:t>anipulated (</a:t>
            </a:r>
            <a:r>
              <a:rPr lang="en-US" altLang="en-US" sz="3600" b="1" dirty="0">
                <a:solidFill>
                  <a:schemeClr val="accent2"/>
                </a:solidFill>
              </a:rPr>
              <a:t>I</a:t>
            </a:r>
            <a:r>
              <a:rPr lang="en-US" altLang="en-US" dirty="0"/>
              <a:t>ndependent) variables are  graphed on the </a:t>
            </a:r>
            <a:r>
              <a:rPr lang="en-US" altLang="en-US" sz="3600" b="1" dirty="0">
                <a:solidFill>
                  <a:schemeClr val="accent2"/>
                </a:solidFill>
              </a:rPr>
              <a:t>X</a:t>
            </a:r>
            <a:r>
              <a:rPr lang="en-US" altLang="en-US" dirty="0"/>
              <a:t>-axis</a:t>
            </a:r>
          </a:p>
        </p:txBody>
      </p:sp>
    </p:spTree>
    <p:extLst>
      <p:ext uri="{BB962C8B-B14F-4D97-AF65-F5344CB8AC3E}">
        <p14:creationId xmlns:p14="http://schemas.microsoft.com/office/powerpoint/2010/main" val="9499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30490"/>
            <a:ext cx="8610600" cy="1536510"/>
          </a:xfrm>
        </p:spPr>
        <p:txBody>
          <a:bodyPr>
            <a:normAutofit/>
          </a:bodyPr>
          <a:lstStyle/>
          <a:p>
            <a:r>
              <a:rPr lang="en-US" dirty="0" smtClean="0"/>
              <a:t>A scientist studying frogs recorded the number of croaks at different temperatures….</a:t>
            </a:r>
          </a:p>
          <a:p>
            <a:r>
              <a:rPr lang="en-US" dirty="0"/>
              <a:t>Create a line graph with the following data: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Again….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98" y="2667000"/>
            <a:ext cx="678941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Independent variable?</a:t>
            </a:r>
          </a:p>
          <a:p>
            <a:r>
              <a:rPr lang="en-US" dirty="0" smtClean="0"/>
              <a:t>Dependent variable?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919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57" y="2224355"/>
            <a:ext cx="6705600" cy="46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13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9929"/>
            <a:ext cx="8839200" cy="55626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* Write questions and answers!</a:t>
            </a:r>
          </a:p>
          <a:p>
            <a:endParaRPr lang="en-US" sz="1600" dirty="0" smtClean="0"/>
          </a:p>
          <a:p>
            <a:r>
              <a:rPr lang="en-US" sz="3200" dirty="0" smtClean="0"/>
              <a:t>1.  Factors that can be changed in an experiment are called _____________.</a:t>
            </a:r>
          </a:p>
          <a:p>
            <a:endParaRPr lang="en-US" sz="1600" dirty="0" smtClean="0"/>
          </a:p>
          <a:p>
            <a:r>
              <a:rPr lang="en-US" sz="3200" dirty="0" smtClean="0"/>
              <a:t>2.  __________ is an organized way of using evidence to learn about the natural world.</a:t>
            </a:r>
          </a:p>
          <a:p>
            <a:endParaRPr lang="en-US" sz="1600" dirty="0" smtClean="0"/>
          </a:p>
          <a:p>
            <a:r>
              <a:rPr lang="en-US" sz="3200" dirty="0" smtClean="0"/>
              <a:t>3.  In your own words, what is the difference between quantitative and qualitative observations?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49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Checkup!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/>
          <a:lstStyle/>
          <a:p>
            <a:r>
              <a:rPr lang="en-US" dirty="0" smtClean="0"/>
              <a:t>Create a table of data based on the graph…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Graphs:</a:t>
            </a:r>
            <a:endParaRPr lang="en-US" dirty="0"/>
          </a:p>
        </p:txBody>
      </p:sp>
      <p:pic>
        <p:nvPicPr>
          <p:cNvPr id="1026" name="Picture 2" descr="http://www.mathgoodies.com/lessons/graphs/images/line_examp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03872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2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865693"/>
            <a:ext cx="4054329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5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90472"/>
          </a:xfrm>
        </p:spPr>
        <p:txBody>
          <a:bodyPr>
            <a:noAutofit/>
          </a:bodyPr>
          <a:lstStyle/>
          <a:p>
            <a:r>
              <a:rPr lang="en-US" sz="3200" dirty="0" smtClean="0"/>
              <a:t>Biology </a:t>
            </a:r>
          </a:p>
          <a:p>
            <a:pPr lvl="1"/>
            <a:r>
              <a:rPr lang="en-US" sz="3200" i="1" dirty="0" smtClean="0"/>
              <a:t>bios</a:t>
            </a:r>
            <a:r>
              <a:rPr lang="en-US" sz="3200" dirty="0" smtClean="0"/>
              <a:t> means “life”</a:t>
            </a:r>
          </a:p>
          <a:p>
            <a:pPr lvl="1"/>
            <a:r>
              <a:rPr lang="en-US" sz="3200" i="1" dirty="0" smtClean="0"/>
              <a:t>-logy </a:t>
            </a:r>
            <a:r>
              <a:rPr lang="en-US" sz="3200" dirty="0" smtClean="0"/>
              <a:t>means “study of”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Studying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962400"/>
            <a:ext cx="7554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Biology</a:t>
            </a:r>
            <a:r>
              <a:rPr lang="en-US" sz="3600" dirty="0" smtClean="0"/>
              <a:t> is the study of living things….but how do we determine if something is living?</a:t>
            </a:r>
            <a:endParaRPr lang="en-US" sz="3600" dirty="0"/>
          </a:p>
        </p:txBody>
      </p:sp>
      <p:pic>
        <p:nvPicPr>
          <p:cNvPr id="1027" name="Picture 3" descr="C:\Documents and Settings\Owner\Local Settings\Temporary Internet Files\Content.IE5\4C1HJHA3\MC9002216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066800"/>
            <a:ext cx="248761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Controlled experiments with </a:t>
            </a:r>
            <a:r>
              <a:rPr lang="en-US" dirty="0" err="1" smtClean="0"/>
              <a:t>spongebob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33" y="2133600"/>
            <a:ext cx="5943600" cy="43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68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ving and Nonl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391275" cy="65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Living things:</a:t>
            </a:r>
          </a:p>
          <a:p>
            <a:pPr lvl="1"/>
            <a:r>
              <a:rPr lang="en-US" sz="3200" dirty="0" smtClean="0"/>
              <a:t>are made up of cells</a:t>
            </a:r>
          </a:p>
          <a:p>
            <a:pPr lvl="1"/>
            <a:r>
              <a:rPr lang="en-US" sz="3200" dirty="0" smtClean="0"/>
              <a:t>reproduce</a:t>
            </a:r>
          </a:p>
          <a:p>
            <a:pPr lvl="1"/>
            <a:r>
              <a:rPr lang="en-US" sz="3200" dirty="0" smtClean="0"/>
              <a:t>Have DNA (genetic code)</a:t>
            </a:r>
          </a:p>
          <a:p>
            <a:pPr lvl="1"/>
            <a:r>
              <a:rPr lang="en-US" sz="3200" dirty="0" smtClean="0"/>
              <a:t>grow and develop</a:t>
            </a:r>
          </a:p>
          <a:p>
            <a:pPr lvl="1"/>
            <a:r>
              <a:rPr lang="en-US" sz="3200" dirty="0" smtClean="0"/>
              <a:t>obtain and use materials and energy</a:t>
            </a:r>
          </a:p>
          <a:p>
            <a:pPr lvl="1"/>
            <a:r>
              <a:rPr lang="en-US" sz="3200" dirty="0" smtClean="0"/>
              <a:t>respond to their environment</a:t>
            </a:r>
          </a:p>
          <a:p>
            <a:pPr lvl="1"/>
            <a:r>
              <a:rPr lang="en-US" sz="3200" dirty="0" smtClean="0"/>
              <a:t>maintain </a:t>
            </a:r>
            <a:r>
              <a:rPr lang="en-US" sz="3200" dirty="0" smtClean="0">
                <a:hlinkClick r:id="rId3"/>
              </a:rPr>
              <a:t>homeostasis</a:t>
            </a:r>
            <a:r>
              <a:rPr lang="en-US" sz="3200" dirty="0" smtClean="0"/>
              <a:t> (a stable internal environment)</a:t>
            </a:r>
          </a:p>
          <a:p>
            <a:pPr lvl="1"/>
            <a:r>
              <a:rPr lang="en-US" sz="3200" dirty="0" smtClean="0"/>
              <a:t>as a group, living things change over time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Characteristics of Living Things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4.bp.blogspot.com/__lUCvLqUwYk/S7yf1G89AHI/AAAAAAAAAF8/XVLVlcBpilk/s200/Plasma-cells-webs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5400"/>
          </a:xfrm>
        </p:spPr>
        <p:txBody>
          <a:bodyPr>
            <a:normAutofit/>
          </a:bodyPr>
          <a:lstStyle/>
          <a:p>
            <a:pPr lvl="1"/>
            <a:r>
              <a:rPr lang="en-US" sz="3000" b="1" i="1" u="sng" dirty="0" smtClean="0"/>
              <a:t>Observation</a:t>
            </a:r>
            <a:r>
              <a:rPr lang="en-US" sz="3000" dirty="0" smtClean="0"/>
              <a:t> - </a:t>
            </a:r>
            <a:r>
              <a:rPr lang="en-US" sz="3000" dirty="0"/>
              <a:t>use of one or more of the senses—sight, hearing, touch, smell, and sometimes taste—to gather information</a:t>
            </a:r>
            <a:endParaRPr lang="en-US" sz="3000" dirty="0" smtClean="0"/>
          </a:p>
          <a:p>
            <a:pPr lvl="2"/>
            <a:r>
              <a:rPr lang="en-US" sz="2800" i="1" dirty="0" smtClean="0"/>
              <a:t>Can be qualitative or quantitative</a:t>
            </a:r>
          </a:p>
          <a:p>
            <a:pPr lvl="2"/>
            <a:endParaRPr lang="en-US" sz="2800" i="1" dirty="0" smtClean="0"/>
          </a:p>
          <a:p>
            <a:pPr lvl="1"/>
            <a:r>
              <a:rPr lang="en-US" sz="3000" b="1" i="1" u="sng" dirty="0" smtClean="0"/>
              <a:t>Data</a:t>
            </a:r>
            <a:r>
              <a:rPr lang="en-US" sz="3000" dirty="0" smtClean="0"/>
              <a:t> -</a:t>
            </a:r>
            <a:r>
              <a:rPr lang="en-US" sz="3200" dirty="0"/>
              <a:t>evidence; information gathered from observations</a:t>
            </a:r>
            <a:endParaRPr lang="en-US" sz="3000" dirty="0"/>
          </a:p>
          <a:p>
            <a:pPr marL="393192" lvl="1" indent="0">
              <a:buNone/>
            </a:pPr>
            <a:endParaRPr lang="en-US" sz="3000" dirty="0"/>
          </a:p>
          <a:p>
            <a:pPr lvl="1"/>
            <a:r>
              <a:rPr lang="en-US" sz="3000" b="1" i="1" u="sng" dirty="0" smtClean="0"/>
              <a:t>Inference</a:t>
            </a:r>
            <a:r>
              <a:rPr lang="en-US" sz="3000" dirty="0" smtClean="0"/>
              <a:t> - </a:t>
            </a:r>
            <a:r>
              <a:rPr lang="en-US" sz="3200" dirty="0"/>
              <a:t>logical interpretation based on prior knowledge and experience</a:t>
            </a:r>
            <a:endParaRPr lang="en-US" sz="3000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1.  What is homeostasis?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 Give an example of </a:t>
            </a:r>
            <a:r>
              <a:rPr lang="en-US" dirty="0" smtClean="0"/>
              <a:t>homeostasis in the human body.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 _____________ includes all the chemical reactions that take place in an organism.</a:t>
            </a:r>
          </a:p>
          <a:p>
            <a:endParaRPr lang="en-US" dirty="0" smtClean="0"/>
          </a:p>
          <a:p>
            <a:r>
              <a:rPr lang="en-US" dirty="0" smtClean="0"/>
              <a:t>4.  What is the difference between how light microscopes and electron microscopes produce an image?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Classwork  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the </a:t>
            </a:r>
            <a:r>
              <a:rPr lang="en-US" sz="2800" dirty="0" err="1" smtClean="0"/>
              <a:t>Powerpoint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Reread your notes</a:t>
            </a:r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n-US" sz="2800" dirty="0" smtClean="0"/>
              <a:t>Quiz yourself on the vocabulary words</a:t>
            </a:r>
          </a:p>
          <a:p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tudy for at least an hour the night before the test / quiz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</a:rPr>
              <a:t>Study Tips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5672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Describe how you would perform an experiment that will determine the effect of moisture on bread mold.  </a:t>
            </a:r>
          </a:p>
          <a:p>
            <a:endParaRPr lang="en-US" sz="3200" dirty="0" smtClean="0"/>
          </a:p>
          <a:p>
            <a:r>
              <a:rPr lang="en-US" sz="3200" dirty="0" smtClean="0"/>
              <a:t>Be as detailed as possible when describing the procedure. You may also use drawings.</a:t>
            </a:r>
          </a:p>
          <a:p>
            <a:endParaRPr lang="en-US" sz="3200" dirty="0" smtClean="0"/>
          </a:p>
          <a:p>
            <a:r>
              <a:rPr lang="en-US" sz="3200" dirty="0" smtClean="0"/>
              <a:t>Identify your controlled variables, manipulated variables, and responding variables.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#</a:t>
            </a:r>
            <a:r>
              <a:rPr lang="en-US" dirty="0" err="1" smtClean="0">
                <a:solidFill>
                  <a:schemeClr val="tx1"/>
                </a:solidFill>
              </a:rPr>
              <a:t>moldybread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863" y="1098645"/>
            <a:ext cx="8305800" cy="516909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Have another student review your bread mold experiment and review theirs as well.</a:t>
            </a:r>
          </a:p>
          <a:p>
            <a:endParaRPr lang="en-US" sz="3200" dirty="0" smtClean="0"/>
          </a:p>
          <a:p>
            <a:r>
              <a:rPr lang="en-US" sz="3200" dirty="0" smtClean="0"/>
              <a:t>Make sure both are clearly explained on paper.</a:t>
            </a:r>
          </a:p>
          <a:p>
            <a:endParaRPr lang="en-US" sz="3200" dirty="0" smtClean="0"/>
          </a:p>
          <a:p>
            <a:r>
              <a:rPr lang="en-US" sz="3200" dirty="0" smtClean="0"/>
              <a:t>Have them sign the bottom of your paper to show that they have reviewed the idea.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Peer Review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r>
              <a:rPr lang="en-US" dirty="0" smtClean="0"/>
              <a:t>A proposed scientific answer to a question.</a:t>
            </a:r>
          </a:p>
          <a:p>
            <a:r>
              <a:rPr lang="en-US" dirty="0" smtClean="0"/>
              <a:t>Should be proposed in a way that </a:t>
            </a:r>
            <a:r>
              <a:rPr lang="en-US" u="sng" dirty="0" smtClean="0"/>
              <a:t>it can be tested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Vocabulary:  </a:t>
            </a:r>
            <a:r>
              <a:rPr lang="en-US" u="sng" dirty="0" smtClean="0">
                <a:solidFill>
                  <a:schemeClr val="tx1"/>
                </a:solidFill>
              </a:rPr>
              <a:t>Hypothesis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b="1" i="1" dirty="0" smtClean="0"/>
              <a:t>How</a:t>
            </a:r>
            <a:r>
              <a:rPr lang="en-US" sz="2800" dirty="0" smtClean="0"/>
              <a:t> can hypotheses be tested?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26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Using controlled experiments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876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Collecting more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Textbook:  An organized way of using evidence to learn about the natural world.</a:t>
            </a:r>
          </a:p>
          <a:p>
            <a:endParaRPr lang="en-US" sz="3000" dirty="0"/>
          </a:p>
          <a:p>
            <a:r>
              <a:rPr lang="en-US" sz="3000" dirty="0" smtClean="0"/>
              <a:t>Write this definition in your own words…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Science?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 Get into your groups.  Do </a:t>
            </a:r>
            <a:r>
              <a:rPr lang="en-US" i="1" u="sng" dirty="0" smtClean="0"/>
              <a:t>not</a:t>
            </a:r>
            <a:r>
              <a:rPr lang="en-US" dirty="0" smtClean="0"/>
              <a:t> open the bag.</a:t>
            </a:r>
          </a:p>
          <a:p>
            <a:endParaRPr lang="en-US" dirty="0" smtClean="0"/>
          </a:p>
          <a:p>
            <a:r>
              <a:rPr lang="en-US" dirty="0" smtClean="0"/>
              <a:t>2.  Allow each group member to feel of the items through the bag for one minute and record data about the objects.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3.  Record your data about the objects in the bag by describing them in great detail and drawing them.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4.  Discuss each person’s ideas as a team and come up with a hypothesis about what is in the bag.  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"/>
            <a:ext cx="6934200" cy="523220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Forming a hypothesis activity: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457200"/>
            <a:ext cx="60198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</a:t>
            </a:r>
            <a:r>
              <a:rPr lang="en-US" sz="3600" u="sng" dirty="0" smtClean="0"/>
              <a:t>spontaneous generation?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217761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idea that life could arise from nonliving things.</a:t>
            </a:r>
          </a:p>
          <a:p>
            <a:endParaRPr lang="en-US" sz="2800" dirty="0" smtClean="0"/>
          </a:p>
          <a:p>
            <a:r>
              <a:rPr lang="en-US" sz="2800" dirty="0" smtClean="0"/>
              <a:t>This is also called </a:t>
            </a:r>
            <a:r>
              <a:rPr lang="en-US" sz="2800" u="sng" dirty="0" smtClean="0"/>
              <a:t>abiogenesis</a:t>
            </a:r>
            <a:r>
              <a:rPr lang="en-US" sz="2800" dirty="0" smtClean="0"/>
              <a:t>!</a:t>
            </a:r>
          </a:p>
          <a:p>
            <a:endParaRPr lang="en-US" sz="2800" dirty="0"/>
          </a:p>
        </p:txBody>
      </p:sp>
      <p:pic>
        <p:nvPicPr>
          <p:cNvPr id="1026" name="Picture 2" descr="C:\Documents and Settings\Owner\Local Settings\Temporary Internet Files\Content.IE5\H321Z49R\MC9003841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1604512" cy="1905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28" name="Picture 4" descr="C:\Documents and Settings\Owner\My Documents\My Pictures\Microsoft Clip Organizer\j0438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209800"/>
            <a:ext cx="4343400" cy="3257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100" y="5639064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Biogenesis</a:t>
            </a:r>
            <a:r>
              <a:rPr lang="en-US" sz="2800" dirty="0" smtClean="0"/>
              <a:t>: </a:t>
            </a:r>
            <a:r>
              <a:rPr lang="en-US" sz="2800" dirty="0"/>
              <a:t> the conclusion that complex living things come only from other living things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Francesco </a:t>
            </a:r>
            <a:r>
              <a:rPr lang="en-US" dirty="0" err="1" smtClean="0">
                <a:solidFill>
                  <a:schemeClr val="tx1"/>
                </a:solidFill>
              </a:rPr>
              <a:t>Redi’s</a:t>
            </a:r>
            <a:r>
              <a:rPr lang="en-US" dirty="0" smtClean="0">
                <a:solidFill>
                  <a:schemeClr val="tx1"/>
                </a:solidFill>
              </a:rPr>
              <a:t> experiment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kidsblogs.nationalgeographic.com/kidsnews/assets/news_images/maggot-worms-00009831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4114800" cy="28891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2209800"/>
            <a:ext cx="3087705" cy="126188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Question</a:t>
            </a:r>
            <a:r>
              <a:rPr lang="en-US" sz="2800" dirty="0" smtClean="0"/>
              <a:t>:   </a:t>
            </a:r>
          </a:p>
          <a:p>
            <a:r>
              <a:rPr lang="en-US" sz="2400" i="1" dirty="0" smtClean="0"/>
              <a:t>Where do maggots </a:t>
            </a:r>
          </a:p>
          <a:p>
            <a:r>
              <a:rPr lang="en-US" sz="2400" i="1" dirty="0" smtClean="0"/>
              <a:t>come from?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763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Observation</a:t>
            </a:r>
            <a:r>
              <a:rPr lang="en-US" sz="2800" dirty="0" smtClean="0"/>
              <a:t>:  </a:t>
            </a:r>
            <a:r>
              <a:rPr lang="en-US" sz="2400" i="1" dirty="0" smtClean="0"/>
              <a:t>Maggots often appear on discarded meat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6867586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Hypothesis</a:t>
            </a:r>
            <a:r>
              <a:rPr lang="en-US" sz="2800" dirty="0" smtClean="0"/>
              <a:t>:  </a:t>
            </a:r>
            <a:r>
              <a:rPr lang="en-US" sz="2400" i="1" dirty="0" smtClean="0"/>
              <a:t>Maggots come from flies landing on the meat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595870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Video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8991600" cy="33192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science:</a:t>
            </a:r>
          </a:p>
          <a:p>
            <a:pPr lvl="1"/>
            <a:r>
              <a:rPr lang="en-US" sz="3600" dirty="0" smtClean="0"/>
              <a:t>A theory is a </a:t>
            </a:r>
            <a:r>
              <a:rPr lang="en-US" sz="3600" u="sng" dirty="0" smtClean="0"/>
              <a:t>well-tested</a:t>
            </a:r>
            <a:r>
              <a:rPr lang="en-US" sz="3600" dirty="0" smtClean="0"/>
              <a:t> hypothesis</a:t>
            </a:r>
          </a:p>
          <a:p>
            <a:pPr lvl="1">
              <a:buNone/>
            </a:pPr>
            <a:endParaRPr lang="en-US" sz="3600" dirty="0" smtClean="0"/>
          </a:p>
          <a:p>
            <a:r>
              <a:rPr lang="en-US" sz="3600" b="1" u="sng" dirty="0" smtClean="0"/>
              <a:t>No</a:t>
            </a:r>
            <a:r>
              <a:rPr lang="en-US" sz="3600" dirty="0" smtClean="0"/>
              <a:t> theory is ever considered absolute truth.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Theory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Owner\Local Settings\Temporary Internet Files\Content.IE5\V3Q5GW67\MC9003295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1818238" cy="135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17547</TotalTime>
  <Words>1071</Words>
  <Application>Microsoft Office PowerPoint</Application>
  <PresentationFormat>On-screen Show (4:3)</PresentationFormat>
  <Paragraphs>212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Bellwork    </vt:lpstr>
      <vt:lpstr>PowerPoint Presentation</vt:lpstr>
      <vt:lpstr>Vocabulary    </vt:lpstr>
      <vt:lpstr>Vocabulary:  Hypothesis</vt:lpstr>
      <vt:lpstr>What is Science? </vt:lpstr>
      <vt:lpstr>PowerPoint Presentation</vt:lpstr>
      <vt:lpstr>PowerPoint Presentation</vt:lpstr>
      <vt:lpstr>Francesco Redi’s experiment</vt:lpstr>
      <vt:lpstr>Theory</vt:lpstr>
      <vt:lpstr>Setting up a controlled experiment:</vt:lpstr>
      <vt:lpstr>PowerPoint Presentation</vt:lpstr>
      <vt:lpstr>Groups</vt:lpstr>
      <vt:lpstr>Checkup!</vt:lpstr>
      <vt:lpstr>Checkup (answers)</vt:lpstr>
      <vt:lpstr>Checkup (answers)</vt:lpstr>
      <vt:lpstr>PowerPoint Presentation</vt:lpstr>
      <vt:lpstr>PowerPoint Presentation</vt:lpstr>
      <vt:lpstr>When Experiments are Not Possible</vt:lpstr>
      <vt:lpstr>Graphs</vt:lpstr>
      <vt:lpstr>Remember…</vt:lpstr>
      <vt:lpstr>Again….</vt:lpstr>
      <vt:lpstr>Answer:</vt:lpstr>
      <vt:lpstr>Checkup!     </vt:lpstr>
      <vt:lpstr>Graphs:</vt:lpstr>
      <vt:lpstr>Answer:</vt:lpstr>
      <vt:lpstr>Studying Life</vt:lpstr>
      <vt:lpstr>Controlled experiments with spongebob!</vt:lpstr>
      <vt:lpstr>PowerPoint Presentation</vt:lpstr>
      <vt:lpstr>Characteristics of Living Things</vt:lpstr>
      <vt:lpstr>Classwork    </vt:lpstr>
      <vt:lpstr>   Study Tips</vt:lpstr>
      <vt:lpstr>#moldybread</vt:lpstr>
      <vt:lpstr>Peer Review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  8/5/10</dc:title>
  <dc:creator>Rebecca Bowers</dc:creator>
  <cp:lastModifiedBy>Rebecca Bowers</cp:lastModifiedBy>
  <cp:revision>127</cp:revision>
  <dcterms:created xsi:type="dcterms:W3CDTF">2010-08-04T23:45:08Z</dcterms:created>
  <dcterms:modified xsi:type="dcterms:W3CDTF">2017-08-09T15:40:25Z</dcterms:modified>
</cp:coreProperties>
</file>