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68" d="100"/>
          <a:sy n="68" d="100"/>
        </p:scale>
        <p:origin x="4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8/5/2018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9"/>
            <a:ext cx="7849570" cy="6592384"/>
          </a:xfrm>
        </p:spPr>
        <p:txBody>
          <a:bodyPr>
            <a:normAutofit/>
          </a:bodyPr>
          <a:lstStyle/>
          <a:p>
            <a:r>
              <a:rPr lang="en-US" sz="6000" b="1" dirty="0"/>
              <a:t>Big</a:t>
            </a:r>
            <a:r>
              <a:rPr lang="en-US" b="1" dirty="0"/>
              <a:t> Question:</a:t>
            </a:r>
            <a:br>
              <a:rPr lang="en-US" b="1" dirty="0"/>
            </a:br>
            <a:r>
              <a:rPr lang="en-US" sz="8000" dirty="0"/>
              <a:t> </a:t>
            </a:r>
            <a:br>
              <a:rPr lang="en-US" sz="8000" dirty="0"/>
            </a:br>
            <a:r>
              <a:rPr lang="en-US" sz="8000" dirty="0">
                <a:solidFill>
                  <a:srgbClr val="C00000"/>
                </a:solidFill>
              </a:rPr>
              <a:t>How do living things Change over time?</a:t>
            </a:r>
          </a:p>
        </p:txBody>
      </p:sp>
      <p:pic>
        <p:nvPicPr>
          <p:cNvPr id="1026" name="Picture 2" descr="Image result for change in living things">
            <a:extLst>
              <a:ext uri="{FF2B5EF4-FFF2-40B4-BE49-F238E27FC236}">
                <a16:creationId xmlns:a16="http://schemas.microsoft.com/office/drawing/2014/main" id="{349D0138-CF5E-4290-81C4-31E40E0FC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784" y="174183"/>
            <a:ext cx="4508131" cy="338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18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60FD-6E61-47D1-9A40-43ACDC935B46}"/>
              </a:ext>
            </a:extLst>
          </p:cNvPr>
          <p:cNvSpPr>
            <a:spLocks noGrp="1"/>
          </p:cNvSpPr>
          <p:nvPr>
            <p:ph type="title"/>
          </p:nvPr>
        </p:nvSpPr>
        <p:spPr/>
        <p:txBody>
          <a:bodyPr/>
          <a:lstStyle/>
          <a:p>
            <a:r>
              <a:rPr lang="en-US" dirty="0"/>
              <a:t>Vocab Candy </a:t>
            </a:r>
          </a:p>
        </p:txBody>
      </p:sp>
      <p:pic>
        <p:nvPicPr>
          <p:cNvPr id="5" name="Content Placeholder 4">
            <a:extLst>
              <a:ext uri="{FF2B5EF4-FFF2-40B4-BE49-F238E27FC236}">
                <a16:creationId xmlns:a16="http://schemas.microsoft.com/office/drawing/2014/main" id="{470E933C-6BB6-4596-B4F0-0384FD1ECD60}"/>
              </a:ext>
            </a:extLst>
          </p:cNvPr>
          <p:cNvPicPr>
            <a:picLocks noGrp="1" noChangeAspect="1"/>
          </p:cNvPicPr>
          <p:nvPr>
            <p:ph sz="quarter" idx="13"/>
          </p:nvPr>
        </p:nvPicPr>
        <p:blipFill>
          <a:blip r:embed="rId2"/>
          <a:stretch>
            <a:fillRect/>
          </a:stretch>
        </p:blipFill>
        <p:spPr>
          <a:xfrm>
            <a:off x="7841223" y="65988"/>
            <a:ext cx="3656847" cy="2209345"/>
          </a:xfrm>
        </p:spPr>
      </p:pic>
      <p:pic>
        <p:nvPicPr>
          <p:cNvPr id="6" name="Content Placeholder 4">
            <a:extLst>
              <a:ext uri="{FF2B5EF4-FFF2-40B4-BE49-F238E27FC236}">
                <a16:creationId xmlns:a16="http://schemas.microsoft.com/office/drawing/2014/main" id="{F1168AF2-23BB-4A9F-9112-07D36EC6D1AF}"/>
              </a:ext>
            </a:extLst>
          </p:cNvPr>
          <p:cNvPicPr>
            <a:picLocks noChangeAspect="1"/>
          </p:cNvPicPr>
          <p:nvPr/>
        </p:nvPicPr>
        <p:blipFill>
          <a:blip r:embed="rId2"/>
          <a:stretch>
            <a:fillRect/>
          </a:stretch>
        </p:blipFill>
        <p:spPr>
          <a:xfrm>
            <a:off x="913774" y="0"/>
            <a:ext cx="3656847" cy="2209345"/>
          </a:xfrm>
          <a:prstGeom prst="rect">
            <a:avLst/>
          </a:prstGeom>
        </p:spPr>
      </p:pic>
      <p:sp>
        <p:nvSpPr>
          <p:cNvPr id="8" name="TextBox 7">
            <a:extLst>
              <a:ext uri="{FF2B5EF4-FFF2-40B4-BE49-F238E27FC236}">
                <a16:creationId xmlns:a16="http://schemas.microsoft.com/office/drawing/2014/main" id="{5FC7D676-B68D-4284-BA6A-E345AA18301C}"/>
              </a:ext>
            </a:extLst>
          </p:cNvPr>
          <p:cNvSpPr txBox="1"/>
          <p:nvPr/>
        </p:nvSpPr>
        <p:spPr>
          <a:xfrm>
            <a:off x="1382485" y="2073897"/>
            <a:ext cx="9646875" cy="3539430"/>
          </a:xfrm>
          <a:prstGeom prst="rect">
            <a:avLst/>
          </a:prstGeom>
          <a:noFill/>
        </p:spPr>
        <p:txBody>
          <a:bodyPr wrap="square" rtlCol="0">
            <a:spAutoFit/>
          </a:bodyPr>
          <a:lstStyle/>
          <a:p>
            <a:r>
              <a:rPr lang="en-US" sz="3200" b="1" i="1" u="sng" dirty="0">
                <a:latin typeface="Calibri" panose="020F0502020204030204" pitchFamily="34" charset="0"/>
                <a:cs typeface="Calibri" panose="020F0502020204030204" pitchFamily="34" charset="0"/>
              </a:rPr>
              <a:t>Theory</a:t>
            </a:r>
            <a:r>
              <a:rPr lang="en-US" sz="3200" i="1" dirty="0">
                <a:latin typeface="Calibri" panose="020F0502020204030204" pitchFamily="34" charset="0"/>
                <a:cs typeface="Calibri" panose="020F0502020204030204" pitchFamily="34" charset="0"/>
              </a:rPr>
              <a:t> – A </a:t>
            </a:r>
            <a:r>
              <a:rPr lang="en-US" sz="3200" i="1" u="sng" dirty="0">
                <a:latin typeface="Calibri" panose="020F0502020204030204" pitchFamily="34" charset="0"/>
                <a:cs typeface="Calibri" panose="020F0502020204030204" pitchFamily="34" charset="0"/>
              </a:rPr>
              <a:t>well </a:t>
            </a:r>
            <a:r>
              <a:rPr lang="en-US" sz="3200" i="1" dirty="0">
                <a:latin typeface="Calibri" panose="020F0502020204030204" pitchFamily="34" charset="0"/>
                <a:cs typeface="Calibri" panose="020F0502020204030204" pitchFamily="34" charset="0"/>
              </a:rPr>
              <a:t>tested concept that explains a wide range of observations </a:t>
            </a:r>
          </a:p>
          <a:p>
            <a:endParaRPr lang="en-US" sz="3200" i="1" dirty="0">
              <a:latin typeface="Calibri" panose="020F0502020204030204" pitchFamily="34" charset="0"/>
              <a:cs typeface="Calibri" panose="020F0502020204030204" pitchFamily="34" charset="0"/>
            </a:endParaRPr>
          </a:p>
          <a:p>
            <a:r>
              <a:rPr lang="en-US" sz="3200" i="1" dirty="0">
                <a:latin typeface="Calibri" panose="020F0502020204030204" pitchFamily="34" charset="0"/>
                <a:cs typeface="Calibri" panose="020F0502020204030204" pitchFamily="34" charset="0"/>
              </a:rPr>
              <a:t>Example:  The cell </a:t>
            </a:r>
            <a:r>
              <a:rPr lang="en-US" sz="3200" i="1" u="sng" dirty="0">
                <a:latin typeface="Calibri" panose="020F0502020204030204" pitchFamily="34" charset="0"/>
                <a:cs typeface="Calibri" panose="020F0502020204030204" pitchFamily="34" charset="0"/>
              </a:rPr>
              <a:t>theory</a:t>
            </a:r>
            <a:r>
              <a:rPr lang="en-US" sz="3200" i="1" dirty="0">
                <a:latin typeface="Calibri" panose="020F0502020204030204" pitchFamily="34" charset="0"/>
                <a:cs typeface="Calibri" panose="020F0502020204030204" pitchFamily="34" charset="0"/>
              </a:rPr>
              <a:t> says that all organisms are made of cells.</a:t>
            </a:r>
          </a:p>
          <a:p>
            <a:endParaRPr lang="en-US" sz="3200" i="1" dirty="0">
              <a:latin typeface="Calibri" panose="020F0502020204030204" pitchFamily="34" charset="0"/>
              <a:cs typeface="Calibri" panose="020F0502020204030204" pitchFamily="34" charset="0"/>
            </a:endParaRPr>
          </a:p>
          <a:p>
            <a:r>
              <a:rPr lang="en-US" sz="3200" i="1" dirty="0">
                <a:latin typeface="Calibri" panose="020F0502020204030204" pitchFamily="34" charset="0"/>
                <a:cs typeface="Calibri" panose="020F0502020204030204" pitchFamily="34" charset="0"/>
              </a:rPr>
              <a:t>A theory is NOT a guess!!!!</a:t>
            </a:r>
          </a:p>
        </p:txBody>
      </p:sp>
    </p:spTree>
    <p:extLst>
      <p:ext uri="{BB962C8B-B14F-4D97-AF65-F5344CB8AC3E}">
        <p14:creationId xmlns:p14="http://schemas.microsoft.com/office/powerpoint/2010/main" val="241622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60FD-6E61-47D1-9A40-43ACDC935B46}"/>
              </a:ext>
            </a:extLst>
          </p:cNvPr>
          <p:cNvSpPr>
            <a:spLocks noGrp="1"/>
          </p:cNvSpPr>
          <p:nvPr>
            <p:ph type="title"/>
          </p:nvPr>
        </p:nvSpPr>
        <p:spPr/>
        <p:txBody>
          <a:bodyPr/>
          <a:lstStyle/>
          <a:p>
            <a:r>
              <a:rPr lang="en-US" dirty="0"/>
              <a:t>Vocab Candy </a:t>
            </a:r>
          </a:p>
        </p:txBody>
      </p:sp>
      <p:pic>
        <p:nvPicPr>
          <p:cNvPr id="5" name="Content Placeholder 4">
            <a:extLst>
              <a:ext uri="{FF2B5EF4-FFF2-40B4-BE49-F238E27FC236}">
                <a16:creationId xmlns:a16="http://schemas.microsoft.com/office/drawing/2014/main" id="{470E933C-6BB6-4596-B4F0-0384FD1ECD60}"/>
              </a:ext>
            </a:extLst>
          </p:cNvPr>
          <p:cNvPicPr>
            <a:picLocks noGrp="1" noChangeAspect="1"/>
          </p:cNvPicPr>
          <p:nvPr>
            <p:ph sz="quarter" idx="13"/>
          </p:nvPr>
        </p:nvPicPr>
        <p:blipFill>
          <a:blip r:embed="rId2"/>
          <a:stretch>
            <a:fillRect/>
          </a:stretch>
        </p:blipFill>
        <p:spPr>
          <a:xfrm>
            <a:off x="7841223" y="65988"/>
            <a:ext cx="3656847" cy="2209345"/>
          </a:xfrm>
        </p:spPr>
      </p:pic>
      <p:pic>
        <p:nvPicPr>
          <p:cNvPr id="6" name="Content Placeholder 4">
            <a:extLst>
              <a:ext uri="{FF2B5EF4-FFF2-40B4-BE49-F238E27FC236}">
                <a16:creationId xmlns:a16="http://schemas.microsoft.com/office/drawing/2014/main" id="{F1168AF2-23BB-4A9F-9112-07D36EC6D1AF}"/>
              </a:ext>
            </a:extLst>
          </p:cNvPr>
          <p:cNvPicPr>
            <a:picLocks noChangeAspect="1"/>
          </p:cNvPicPr>
          <p:nvPr/>
        </p:nvPicPr>
        <p:blipFill>
          <a:blip r:embed="rId2"/>
          <a:stretch>
            <a:fillRect/>
          </a:stretch>
        </p:blipFill>
        <p:spPr>
          <a:xfrm>
            <a:off x="913774" y="0"/>
            <a:ext cx="3656847" cy="2209345"/>
          </a:xfrm>
          <a:prstGeom prst="rect">
            <a:avLst/>
          </a:prstGeom>
        </p:spPr>
      </p:pic>
      <p:sp>
        <p:nvSpPr>
          <p:cNvPr id="8" name="TextBox 7">
            <a:extLst>
              <a:ext uri="{FF2B5EF4-FFF2-40B4-BE49-F238E27FC236}">
                <a16:creationId xmlns:a16="http://schemas.microsoft.com/office/drawing/2014/main" id="{5FC7D676-B68D-4284-BA6A-E345AA18301C}"/>
              </a:ext>
            </a:extLst>
          </p:cNvPr>
          <p:cNvSpPr txBox="1"/>
          <p:nvPr/>
        </p:nvSpPr>
        <p:spPr>
          <a:xfrm>
            <a:off x="839498" y="2209345"/>
            <a:ext cx="10438727" cy="3046988"/>
          </a:xfrm>
          <a:prstGeom prst="rect">
            <a:avLst/>
          </a:prstGeom>
          <a:noFill/>
        </p:spPr>
        <p:txBody>
          <a:bodyPr wrap="square" rtlCol="0">
            <a:spAutoFit/>
          </a:bodyPr>
          <a:lstStyle/>
          <a:p>
            <a:r>
              <a:rPr lang="en-US" sz="3200" b="1" i="1" u="sng" dirty="0">
                <a:latin typeface="Calibri" panose="020F0502020204030204" pitchFamily="34" charset="0"/>
                <a:cs typeface="Calibri" panose="020F0502020204030204" pitchFamily="34" charset="0"/>
              </a:rPr>
              <a:t>Adaptation</a:t>
            </a:r>
            <a:r>
              <a:rPr lang="en-US" sz="3200" i="1" dirty="0">
                <a:latin typeface="Calibri" panose="020F0502020204030204" pitchFamily="34" charset="0"/>
                <a:cs typeface="Calibri" panose="020F0502020204030204" pitchFamily="34" charset="0"/>
              </a:rPr>
              <a:t> – A trait that helps an individual survive and reproduce.</a:t>
            </a:r>
          </a:p>
          <a:p>
            <a:endParaRPr lang="en-US" sz="3200" i="1" dirty="0">
              <a:latin typeface="Calibri" panose="020F0502020204030204" pitchFamily="34" charset="0"/>
              <a:cs typeface="Calibri" panose="020F0502020204030204" pitchFamily="34" charset="0"/>
            </a:endParaRPr>
          </a:p>
          <a:p>
            <a:r>
              <a:rPr lang="en-US" sz="3200" i="1" dirty="0">
                <a:latin typeface="Calibri" panose="020F0502020204030204" pitchFamily="34" charset="0"/>
                <a:cs typeface="Calibri" panose="020F0502020204030204" pitchFamily="34" charset="0"/>
              </a:rPr>
              <a:t>Example:  Fur is an </a:t>
            </a:r>
            <a:r>
              <a:rPr lang="en-US" sz="3200" i="1" u="sng" dirty="0">
                <a:latin typeface="Calibri" panose="020F0502020204030204" pitchFamily="34" charset="0"/>
                <a:cs typeface="Calibri" panose="020F0502020204030204" pitchFamily="34" charset="0"/>
              </a:rPr>
              <a:t>adaptation</a:t>
            </a:r>
            <a:r>
              <a:rPr lang="en-US" sz="3200" i="1" dirty="0">
                <a:latin typeface="Calibri" panose="020F0502020204030204" pitchFamily="34" charset="0"/>
                <a:cs typeface="Calibri" panose="020F0502020204030204" pitchFamily="34" charset="0"/>
              </a:rPr>
              <a:t> to cold.</a:t>
            </a:r>
          </a:p>
          <a:p>
            <a:endParaRPr lang="en-US" sz="3200" i="1" dirty="0">
              <a:latin typeface="Calibri" panose="020F0502020204030204" pitchFamily="34" charset="0"/>
              <a:cs typeface="Calibri" panose="020F0502020204030204" pitchFamily="34" charset="0"/>
            </a:endParaRPr>
          </a:p>
          <a:p>
            <a:r>
              <a:rPr lang="en-US" sz="3200" i="1" dirty="0">
                <a:latin typeface="Calibri" panose="020F0502020204030204" pitchFamily="34" charset="0"/>
                <a:cs typeface="Calibri" panose="020F0502020204030204" pitchFamily="34" charset="0"/>
              </a:rPr>
              <a:t>An adaptation is NOT a change in an individual’s behavior!</a:t>
            </a:r>
          </a:p>
        </p:txBody>
      </p:sp>
    </p:spTree>
    <p:extLst>
      <p:ext uri="{BB962C8B-B14F-4D97-AF65-F5344CB8AC3E}">
        <p14:creationId xmlns:p14="http://schemas.microsoft.com/office/powerpoint/2010/main" val="146431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7B53-47D9-4ADE-9387-E7926E37DA3F}"/>
              </a:ext>
            </a:extLst>
          </p:cNvPr>
          <p:cNvSpPr>
            <a:spLocks noGrp="1"/>
          </p:cNvSpPr>
          <p:nvPr>
            <p:ph type="title"/>
          </p:nvPr>
        </p:nvSpPr>
        <p:spPr>
          <a:xfrm>
            <a:off x="785544" y="117119"/>
            <a:ext cx="10364451" cy="1002796"/>
          </a:xfrm>
        </p:spPr>
        <p:txBody>
          <a:bodyPr/>
          <a:lstStyle/>
          <a:p>
            <a:r>
              <a:rPr lang="en-US" dirty="0"/>
              <a:t>Who is Charles Darwin?</a:t>
            </a:r>
          </a:p>
        </p:txBody>
      </p:sp>
      <p:sp>
        <p:nvSpPr>
          <p:cNvPr id="4" name="TextBox 3">
            <a:extLst>
              <a:ext uri="{FF2B5EF4-FFF2-40B4-BE49-F238E27FC236}">
                <a16:creationId xmlns:a16="http://schemas.microsoft.com/office/drawing/2014/main" id="{682A6105-A8A0-471D-BFBA-E973F8A3087B}"/>
              </a:ext>
            </a:extLst>
          </p:cNvPr>
          <p:cNvSpPr txBox="1"/>
          <p:nvPr/>
        </p:nvSpPr>
        <p:spPr>
          <a:xfrm>
            <a:off x="594401" y="1766285"/>
            <a:ext cx="7126151"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Darwin was a naturalist who studied organisms and came up with a big </a:t>
            </a:r>
            <a:r>
              <a:rPr lang="en-US" sz="3200" u="sng" dirty="0">
                <a:latin typeface="Calibri" panose="020F0502020204030204" pitchFamily="34" charset="0"/>
                <a:cs typeface="Calibri" panose="020F0502020204030204" pitchFamily="34" charset="0"/>
              </a:rPr>
              <a:t>theory</a:t>
            </a:r>
            <a:r>
              <a:rPr lang="en-US" sz="3200"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316F0094-F9E8-4295-96BD-EB6C6C3F4982}"/>
              </a:ext>
            </a:extLst>
          </p:cNvPr>
          <p:cNvSpPr txBox="1"/>
          <p:nvPr/>
        </p:nvSpPr>
        <p:spPr>
          <a:xfrm>
            <a:off x="331768" y="3667027"/>
            <a:ext cx="7254895" cy="156966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Darwin’s </a:t>
            </a:r>
            <a:r>
              <a:rPr lang="en-US" sz="3200" u="sng" dirty="0">
                <a:latin typeface="Calibri" panose="020F0502020204030204" pitchFamily="34" charset="0"/>
                <a:cs typeface="Calibri" panose="020F0502020204030204" pitchFamily="34" charset="0"/>
              </a:rPr>
              <a:t>Theory</a:t>
            </a:r>
            <a:r>
              <a:rPr lang="en-US" sz="3200" dirty="0">
                <a:latin typeface="Calibri" panose="020F0502020204030204" pitchFamily="34" charset="0"/>
                <a:cs typeface="Calibri" panose="020F0502020204030204" pitchFamily="34" charset="0"/>
              </a:rPr>
              <a:t> of Evolution says that species change over many generations and become better adapted to new conditions.</a:t>
            </a:r>
          </a:p>
        </p:txBody>
      </p:sp>
      <p:pic>
        <p:nvPicPr>
          <p:cNvPr id="2052" name="Picture 4" descr="Image result">
            <a:extLst>
              <a:ext uri="{FF2B5EF4-FFF2-40B4-BE49-F238E27FC236}">
                <a16:creationId xmlns:a16="http://schemas.microsoft.com/office/drawing/2014/main" id="{809A0FA9-DC2E-4B88-A9E8-337C06F41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70" y="2048483"/>
            <a:ext cx="298132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B953-0A97-4E26-8567-FA7362B735C7}"/>
              </a:ext>
            </a:extLst>
          </p:cNvPr>
          <p:cNvSpPr>
            <a:spLocks noGrp="1"/>
          </p:cNvSpPr>
          <p:nvPr>
            <p:ph type="title"/>
          </p:nvPr>
        </p:nvSpPr>
        <p:spPr>
          <a:xfrm>
            <a:off x="0" y="232019"/>
            <a:ext cx="11670383" cy="984040"/>
          </a:xfrm>
        </p:spPr>
        <p:txBody>
          <a:bodyPr/>
          <a:lstStyle/>
          <a:p>
            <a:r>
              <a:rPr lang="en-US" dirty="0"/>
              <a:t>How did Charles Darwin come up with his theory?</a:t>
            </a:r>
          </a:p>
        </p:txBody>
      </p:sp>
      <p:sp>
        <p:nvSpPr>
          <p:cNvPr id="3" name="Content Placeholder 2">
            <a:extLst>
              <a:ext uri="{FF2B5EF4-FFF2-40B4-BE49-F238E27FC236}">
                <a16:creationId xmlns:a16="http://schemas.microsoft.com/office/drawing/2014/main" id="{D11A3147-5CCF-4FF3-9F3E-2EB706F6389C}"/>
              </a:ext>
            </a:extLst>
          </p:cNvPr>
          <p:cNvSpPr>
            <a:spLocks noGrp="1"/>
          </p:cNvSpPr>
          <p:nvPr>
            <p:ph sz="quarter" idx="13"/>
          </p:nvPr>
        </p:nvSpPr>
        <p:spPr>
          <a:xfrm>
            <a:off x="4807669" y="1216059"/>
            <a:ext cx="6470243" cy="5175314"/>
          </a:xfrm>
        </p:spPr>
        <p:txBody>
          <a:bodyPr>
            <a:normAutofit/>
          </a:bodyPr>
          <a:lstStyle/>
          <a:p>
            <a:r>
              <a:rPr lang="en-US" sz="3200" cap="none" dirty="0">
                <a:latin typeface="Calibri" panose="020F0502020204030204" pitchFamily="34" charset="0"/>
                <a:cs typeface="Calibri" panose="020F0502020204030204" pitchFamily="34" charset="0"/>
              </a:rPr>
              <a:t>In 1831, Darwin boarded the British ship called the HMS </a:t>
            </a:r>
            <a:r>
              <a:rPr lang="en-US" sz="3200" i="1" cap="none" dirty="0">
                <a:latin typeface="Calibri" panose="020F0502020204030204" pitchFamily="34" charset="0"/>
                <a:cs typeface="Calibri" panose="020F0502020204030204" pitchFamily="34" charset="0"/>
              </a:rPr>
              <a:t>Beagle </a:t>
            </a:r>
            <a:r>
              <a:rPr lang="en-US" sz="3200" cap="none" dirty="0">
                <a:latin typeface="Calibri" panose="020F0502020204030204" pitchFamily="34" charset="0"/>
                <a:cs typeface="Calibri" panose="020F0502020204030204" pitchFamily="34" charset="0"/>
              </a:rPr>
              <a:t>for a five year trip around the world!  Darwin was amazed at the diversity of living things he saw during the voyage! He wondered, “How many different types of organisms could there be??!”</a:t>
            </a:r>
            <a:endParaRPr lang="en-US" sz="3200" i="1" cap="none" dirty="0">
              <a:latin typeface="Calibri" panose="020F0502020204030204" pitchFamily="34" charset="0"/>
              <a:cs typeface="Calibri" panose="020F0502020204030204" pitchFamily="34" charset="0"/>
            </a:endParaRPr>
          </a:p>
        </p:txBody>
      </p:sp>
      <p:pic>
        <p:nvPicPr>
          <p:cNvPr id="3074" name="Picture 2" descr="H.M.S. Beagle">
            <a:extLst>
              <a:ext uri="{FF2B5EF4-FFF2-40B4-BE49-F238E27FC236}">
                <a16:creationId xmlns:a16="http://schemas.microsoft.com/office/drawing/2014/main" id="{F63543A6-1C1B-47E1-B43E-64B324C2EC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52"/>
          <a:stretch/>
        </p:blipFill>
        <p:spPr bwMode="auto">
          <a:xfrm>
            <a:off x="301657" y="1332315"/>
            <a:ext cx="4433539" cy="358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60FD-6E61-47D1-9A40-43ACDC935B46}"/>
              </a:ext>
            </a:extLst>
          </p:cNvPr>
          <p:cNvSpPr>
            <a:spLocks noGrp="1"/>
          </p:cNvSpPr>
          <p:nvPr>
            <p:ph type="title"/>
          </p:nvPr>
        </p:nvSpPr>
        <p:spPr>
          <a:xfrm>
            <a:off x="913774" y="252608"/>
            <a:ext cx="10364451" cy="852064"/>
          </a:xfrm>
        </p:spPr>
        <p:txBody>
          <a:bodyPr/>
          <a:lstStyle/>
          <a:p>
            <a:r>
              <a:rPr lang="en-US" dirty="0"/>
              <a:t>Vocab Candy </a:t>
            </a:r>
          </a:p>
        </p:txBody>
      </p:sp>
      <p:pic>
        <p:nvPicPr>
          <p:cNvPr id="5" name="Content Placeholder 4">
            <a:extLst>
              <a:ext uri="{FF2B5EF4-FFF2-40B4-BE49-F238E27FC236}">
                <a16:creationId xmlns:a16="http://schemas.microsoft.com/office/drawing/2014/main" id="{470E933C-6BB6-4596-B4F0-0384FD1ECD60}"/>
              </a:ext>
            </a:extLst>
          </p:cNvPr>
          <p:cNvPicPr>
            <a:picLocks noGrp="1" noChangeAspect="1"/>
          </p:cNvPicPr>
          <p:nvPr>
            <p:ph sz="quarter" idx="13"/>
          </p:nvPr>
        </p:nvPicPr>
        <p:blipFill>
          <a:blip r:embed="rId2"/>
          <a:stretch>
            <a:fillRect/>
          </a:stretch>
        </p:blipFill>
        <p:spPr>
          <a:xfrm>
            <a:off x="7756621" y="-241448"/>
            <a:ext cx="3656847" cy="2209345"/>
          </a:xfrm>
        </p:spPr>
      </p:pic>
      <p:pic>
        <p:nvPicPr>
          <p:cNvPr id="6" name="Content Placeholder 4">
            <a:extLst>
              <a:ext uri="{FF2B5EF4-FFF2-40B4-BE49-F238E27FC236}">
                <a16:creationId xmlns:a16="http://schemas.microsoft.com/office/drawing/2014/main" id="{F1168AF2-23BB-4A9F-9112-07D36EC6D1AF}"/>
              </a:ext>
            </a:extLst>
          </p:cNvPr>
          <p:cNvPicPr>
            <a:picLocks noChangeAspect="1"/>
          </p:cNvPicPr>
          <p:nvPr/>
        </p:nvPicPr>
        <p:blipFill rotWithShape="1">
          <a:blip r:embed="rId2"/>
          <a:srcRect l="6978" t="19626" r="14398" b="18078"/>
          <a:stretch/>
        </p:blipFill>
        <p:spPr>
          <a:xfrm rot="21153153">
            <a:off x="990843" y="175068"/>
            <a:ext cx="2875175" cy="1376314"/>
          </a:xfrm>
          <a:prstGeom prst="rect">
            <a:avLst/>
          </a:prstGeom>
        </p:spPr>
      </p:pic>
      <p:sp>
        <p:nvSpPr>
          <p:cNvPr id="8" name="TextBox 7">
            <a:extLst>
              <a:ext uri="{FF2B5EF4-FFF2-40B4-BE49-F238E27FC236}">
                <a16:creationId xmlns:a16="http://schemas.microsoft.com/office/drawing/2014/main" id="{5FC7D676-B68D-4284-BA6A-E345AA18301C}"/>
              </a:ext>
            </a:extLst>
          </p:cNvPr>
          <p:cNvSpPr txBox="1"/>
          <p:nvPr/>
        </p:nvSpPr>
        <p:spPr>
          <a:xfrm>
            <a:off x="778532" y="1535680"/>
            <a:ext cx="10438727" cy="3046988"/>
          </a:xfrm>
          <a:prstGeom prst="rect">
            <a:avLst/>
          </a:prstGeom>
          <a:noFill/>
        </p:spPr>
        <p:txBody>
          <a:bodyPr wrap="square" rtlCol="0">
            <a:spAutoFit/>
          </a:bodyPr>
          <a:lstStyle/>
          <a:p>
            <a:r>
              <a:rPr lang="en-US" sz="3200" b="1" i="1" u="sng" dirty="0">
                <a:latin typeface="Calibri" panose="020F0502020204030204" pitchFamily="34" charset="0"/>
                <a:cs typeface="Calibri" panose="020F0502020204030204" pitchFamily="34" charset="0"/>
              </a:rPr>
              <a:t>Species</a:t>
            </a:r>
            <a:r>
              <a:rPr lang="en-US" sz="3200" i="1" dirty="0">
                <a:latin typeface="Calibri" panose="020F0502020204030204" pitchFamily="34" charset="0"/>
                <a:cs typeface="Calibri" panose="020F0502020204030204" pitchFamily="34" charset="0"/>
              </a:rPr>
              <a:t> – A group of similar organisms that can mate with each other and produce fertile offspring.</a:t>
            </a:r>
          </a:p>
          <a:p>
            <a:endParaRPr lang="en-US" sz="3200" i="1" dirty="0">
              <a:latin typeface="Calibri" panose="020F0502020204030204" pitchFamily="34" charset="0"/>
              <a:cs typeface="Calibri" panose="020F0502020204030204" pitchFamily="34" charset="0"/>
            </a:endParaRPr>
          </a:p>
          <a:p>
            <a:r>
              <a:rPr lang="en-US" sz="3200" i="1" dirty="0">
                <a:latin typeface="Calibri" panose="020F0502020204030204" pitchFamily="34" charset="0"/>
                <a:cs typeface="Calibri" panose="020F0502020204030204" pitchFamily="34" charset="0"/>
              </a:rPr>
              <a:t>Example: All domestic dogs are the same </a:t>
            </a:r>
            <a:r>
              <a:rPr lang="en-US" sz="3200" i="1" u="sng" dirty="0">
                <a:latin typeface="Calibri" panose="020F0502020204030204" pitchFamily="34" charset="0"/>
                <a:cs typeface="Calibri" panose="020F0502020204030204" pitchFamily="34" charset="0"/>
              </a:rPr>
              <a:t>species</a:t>
            </a:r>
            <a:r>
              <a:rPr lang="en-US" sz="3200" i="1" dirty="0">
                <a:latin typeface="Calibri" panose="020F0502020204030204" pitchFamily="34" charset="0"/>
                <a:cs typeface="Calibri" panose="020F0502020204030204" pitchFamily="34" charset="0"/>
              </a:rPr>
              <a:t> even though they can look very different.</a:t>
            </a:r>
          </a:p>
          <a:p>
            <a:endParaRPr lang="en-US" sz="3200" i="1" dirty="0">
              <a:latin typeface="Calibri" panose="020F0502020204030204" pitchFamily="34" charset="0"/>
              <a:cs typeface="Calibri" panose="020F0502020204030204" pitchFamily="34" charset="0"/>
            </a:endParaRPr>
          </a:p>
        </p:txBody>
      </p:sp>
      <p:pic>
        <p:nvPicPr>
          <p:cNvPr id="4098" name="Picture 2" descr="Image result for dogs">
            <a:extLst>
              <a:ext uri="{FF2B5EF4-FFF2-40B4-BE49-F238E27FC236}">
                <a16:creationId xmlns:a16="http://schemas.microsoft.com/office/drawing/2014/main" id="{E3B7063B-4235-4000-81C9-45D564FD7B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458"/>
          <a:stretch/>
        </p:blipFill>
        <p:spPr bwMode="auto">
          <a:xfrm>
            <a:off x="2198213" y="4137626"/>
            <a:ext cx="7313432" cy="272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6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45C6-97EB-4FF1-98E2-C9FB68A8B3A1}"/>
              </a:ext>
            </a:extLst>
          </p:cNvPr>
          <p:cNvSpPr>
            <a:spLocks noGrp="1"/>
          </p:cNvSpPr>
          <p:nvPr>
            <p:ph type="title"/>
          </p:nvPr>
        </p:nvSpPr>
        <p:spPr>
          <a:xfrm>
            <a:off x="913774" y="139322"/>
            <a:ext cx="10364451" cy="927479"/>
          </a:xfrm>
        </p:spPr>
        <p:txBody>
          <a:bodyPr/>
          <a:lstStyle/>
          <a:p>
            <a:r>
              <a:rPr lang="en-US" dirty="0"/>
              <a:t>How many different </a:t>
            </a:r>
            <a:r>
              <a:rPr lang="en-US" u="sng" dirty="0"/>
              <a:t>species</a:t>
            </a:r>
            <a:r>
              <a:rPr lang="en-US" dirty="0"/>
              <a:t> are there?</a:t>
            </a:r>
          </a:p>
        </p:txBody>
      </p:sp>
      <p:sp>
        <p:nvSpPr>
          <p:cNvPr id="3" name="Content Placeholder 2">
            <a:extLst>
              <a:ext uri="{FF2B5EF4-FFF2-40B4-BE49-F238E27FC236}">
                <a16:creationId xmlns:a16="http://schemas.microsoft.com/office/drawing/2014/main" id="{0A510844-2CA6-4B12-854E-B9355790B19A}"/>
              </a:ext>
            </a:extLst>
          </p:cNvPr>
          <p:cNvSpPr>
            <a:spLocks noGrp="1"/>
          </p:cNvSpPr>
          <p:nvPr>
            <p:ph sz="quarter" idx="13"/>
          </p:nvPr>
        </p:nvSpPr>
        <p:spPr>
          <a:xfrm>
            <a:off x="206764" y="1411388"/>
            <a:ext cx="6721937" cy="5307290"/>
          </a:xfrm>
        </p:spPr>
        <p:txBody>
          <a:bodyPr>
            <a:normAutofit/>
          </a:bodyPr>
          <a:lstStyle/>
          <a:p>
            <a:r>
              <a:rPr lang="en-US" sz="3200" cap="none" dirty="0">
                <a:latin typeface="Calibri" panose="020F0502020204030204" pitchFamily="34" charset="0"/>
                <a:cs typeface="Calibri" panose="020F0502020204030204" pitchFamily="34" charset="0"/>
              </a:rPr>
              <a:t>Today scientists know that organisms are even more diverse than Darwin thought. In fact, scientists have identified more than 1.6 million </a:t>
            </a:r>
            <a:r>
              <a:rPr lang="en-US" sz="3200" u="sng" cap="none" dirty="0">
                <a:latin typeface="Calibri" panose="020F0502020204030204" pitchFamily="34" charset="0"/>
                <a:cs typeface="Calibri" panose="020F0502020204030204" pitchFamily="34" charset="0"/>
              </a:rPr>
              <a:t>species</a:t>
            </a:r>
            <a:r>
              <a:rPr lang="en-US" sz="3200" cap="none" dirty="0">
                <a:latin typeface="Calibri" panose="020F0502020204030204" pitchFamily="34" charset="0"/>
                <a:cs typeface="Calibri" panose="020F0502020204030204" pitchFamily="34" charset="0"/>
              </a:rPr>
              <a:t> of organisms on Earth and they are still discovering new </a:t>
            </a:r>
            <a:r>
              <a:rPr lang="en-US" sz="3200" u="sng" cap="none" dirty="0">
                <a:latin typeface="Calibri" panose="020F0502020204030204" pitchFamily="34" charset="0"/>
                <a:cs typeface="Calibri" panose="020F0502020204030204" pitchFamily="34" charset="0"/>
              </a:rPr>
              <a:t>species</a:t>
            </a:r>
            <a:r>
              <a:rPr lang="en-US" sz="3200" cap="none" dirty="0">
                <a:latin typeface="Calibri" panose="020F0502020204030204" pitchFamily="34" charset="0"/>
                <a:cs typeface="Calibri" panose="020F0502020204030204" pitchFamily="34" charset="0"/>
              </a:rPr>
              <a:t>! </a:t>
            </a:r>
          </a:p>
          <a:p>
            <a:pPr marL="0" indent="0">
              <a:buNone/>
            </a:pPr>
            <a:endParaRPr lang="en-US" sz="3200" cap="none" dirty="0">
              <a:latin typeface="Calibri" panose="020F0502020204030204" pitchFamily="34" charset="0"/>
              <a:cs typeface="Calibri" panose="020F0502020204030204" pitchFamily="34" charset="0"/>
            </a:endParaRPr>
          </a:p>
        </p:txBody>
      </p:sp>
      <p:pic>
        <p:nvPicPr>
          <p:cNvPr id="5122" name="Picture 2" descr="Image result for diversity of life">
            <a:extLst>
              <a:ext uri="{FF2B5EF4-FFF2-40B4-BE49-F238E27FC236}">
                <a16:creationId xmlns:a16="http://schemas.microsoft.com/office/drawing/2014/main" id="{1BB14787-8776-4D81-AD96-9F41B1D82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893190"/>
            <a:ext cx="476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2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60FD-6E61-47D1-9A40-43ACDC935B46}"/>
              </a:ext>
            </a:extLst>
          </p:cNvPr>
          <p:cNvSpPr>
            <a:spLocks noGrp="1"/>
          </p:cNvSpPr>
          <p:nvPr>
            <p:ph type="title"/>
          </p:nvPr>
        </p:nvSpPr>
        <p:spPr>
          <a:xfrm>
            <a:off x="913774" y="252608"/>
            <a:ext cx="10364451" cy="852064"/>
          </a:xfrm>
        </p:spPr>
        <p:txBody>
          <a:bodyPr/>
          <a:lstStyle/>
          <a:p>
            <a:r>
              <a:rPr lang="en-US" dirty="0"/>
              <a:t>Vocab Candy </a:t>
            </a:r>
          </a:p>
        </p:txBody>
      </p:sp>
      <p:pic>
        <p:nvPicPr>
          <p:cNvPr id="5" name="Content Placeholder 4">
            <a:extLst>
              <a:ext uri="{FF2B5EF4-FFF2-40B4-BE49-F238E27FC236}">
                <a16:creationId xmlns:a16="http://schemas.microsoft.com/office/drawing/2014/main" id="{470E933C-6BB6-4596-B4F0-0384FD1ECD60}"/>
              </a:ext>
            </a:extLst>
          </p:cNvPr>
          <p:cNvPicPr>
            <a:picLocks noGrp="1" noChangeAspect="1"/>
          </p:cNvPicPr>
          <p:nvPr>
            <p:ph sz="quarter" idx="13"/>
          </p:nvPr>
        </p:nvPicPr>
        <p:blipFill>
          <a:blip r:embed="rId2"/>
          <a:stretch>
            <a:fillRect/>
          </a:stretch>
        </p:blipFill>
        <p:spPr>
          <a:xfrm>
            <a:off x="7756621" y="-241448"/>
            <a:ext cx="3656847" cy="2209345"/>
          </a:xfrm>
        </p:spPr>
      </p:pic>
      <p:pic>
        <p:nvPicPr>
          <p:cNvPr id="6" name="Content Placeholder 4">
            <a:extLst>
              <a:ext uri="{FF2B5EF4-FFF2-40B4-BE49-F238E27FC236}">
                <a16:creationId xmlns:a16="http://schemas.microsoft.com/office/drawing/2014/main" id="{F1168AF2-23BB-4A9F-9112-07D36EC6D1AF}"/>
              </a:ext>
            </a:extLst>
          </p:cNvPr>
          <p:cNvPicPr>
            <a:picLocks noChangeAspect="1"/>
          </p:cNvPicPr>
          <p:nvPr/>
        </p:nvPicPr>
        <p:blipFill rotWithShape="1">
          <a:blip r:embed="rId2"/>
          <a:srcRect l="6978" t="19626" r="14398" b="18078"/>
          <a:stretch/>
        </p:blipFill>
        <p:spPr>
          <a:xfrm rot="21153153">
            <a:off x="990843" y="175068"/>
            <a:ext cx="2875175" cy="1376314"/>
          </a:xfrm>
          <a:prstGeom prst="rect">
            <a:avLst/>
          </a:prstGeom>
        </p:spPr>
      </p:pic>
      <p:sp>
        <p:nvSpPr>
          <p:cNvPr id="8" name="TextBox 7">
            <a:extLst>
              <a:ext uri="{FF2B5EF4-FFF2-40B4-BE49-F238E27FC236}">
                <a16:creationId xmlns:a16="http://schemas.microsoft.com/office/drawing/2014/main" id="{5FC7D676-B68D-4284-BA6A-E345AA18301C}"/>
              </a:ext>
            </a:extLst>
          </p:cNvPr>
          <p:cNvSpPr txBox="1"/>
          <p:nvPr/>
        </p:nvSpPr>
        <p:spPr>
          <a:xfrm>
            <a:off x="778532" y="1535680"/>
            <a:ext cx="10438727" cy="3539430"/>
          </a:xfrm>
          <a:prstGeom prst="rect">
            <a:avLst/>
          </a:prstGeom>
          <a:noFill/>
        </p:spPr>
        <p:txBody>
          <a:bodyPr wrap="square" rtlCol="0">
            <a:spAutoFit/>
          </a:bodyPr>
          <a:lstStyle/>
          <a:p>
            <a:r>
              <a:rPr lang="en-US" sz="3200" b="1" i="1" u="sng" dirty="0">
                <a:latin typeface="Calibri" panose="020F0502020204030204" pitchFamily="34" charset="0"/>
                <a:cs typeface="Calibri" panose="020F0502020204030204" pitchFamily="34" charset="0"/>
              </a:rPr>
              <a:t>Fossil</a:t>
            </a:r>
            <a:r>
              <a:rPr lang="en-US" sz="3200" i="1" dirty="0">
                <a:latin typeface="Calibri" panose="020F0502020204030204" pitchFamily="34" charset="0"/>
                <a:cs typeface="Calibri" panose="020F0502020204030204" pitchFamily="34" charset="0"/>
              </a:rPr>
              <a:t> – the preserved remains or traces of an organism that lived in the past.</a:t>
            </a:r>
          </a:p>
          <a:p>
            <a:endParaRPr lang="en-US" sz="3200" i="1" dirty="0">
              <a:latin typeface="Calibri" panose="020F0502020204030204" pitchFamily="34" charset="0"/>
              <a:cs typeface="Calibri" panose="020F0502020204030204" pitchFamily="34" charset="0"/>
            </a:endParaRPr>
          </a:p>
          <a:p>
            <a:r>
              <a:rPr lang="en-US" sz="3200" i="1" dirty="0">
                <a:latin typeface="Calibri" panose="020F0502020204030204" pitchFamily="34" charset="0"/>
                <a:cs typeface="Calibri" panose="020F0502020204030204" pitchFamily="34" charset="0"/>
              </a:rPr>
              <a:t>Example: </a:t>
            </a:r>
            <a:r>
              <a:rPr lang="en-US" sz="3200" dirty="0">
                <a:latin typeface="Calibri" panose="020F0502020204030204" pitchFamily="34" charset="0"/>
                <a:cs typeface="Calibri" panose="020F0502020204030204" pitchFamily="34" charset="0"/>
              </a:rPr>
              <a:t>Darwin saw </a:t>
            </a:r>
            <a:r>
              <a:rPr lang="en-US" sz="3200" u="sng" dirty="0">
                <a:latin typeface="Calibri" panose="020F0502020204030204" pitchFamily="34" charset="0"/>
                <a:cs typeface="Calibri" panose="020F0502020204030204" pitchFamily="34" charset="0"/>
              </a:rPr>
              <a:t>fossils</a:t>
            </a:r>
            <a:r>
              <a:rPr lang="en-US" sz="3200" dirty="0">
                <a:latin typeface="Calibri" panose="020F0502020204030204" pitchFamily="34" charset="0"/>
                <a:cs typeface="Calibri" panose="020F0502020204030204" pitchFamily="34" charset="0"/>
              </a:rPr>
              <a:t> of animals that had died long ago. He saw fossils that resembled the bones of living sloths, but were much larger. </a:t>
            </a:r>
          </a:p>
          <a:p>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82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C1042-4164-4E0E-B2FF-F8D8F73E97CF}"/>
              </a:ext>
            </a:extLst>
          </p:cNvPr>
          <p:cNvSpPr>
            <a:spLocks noGrp="1"/>
          </p:cNvSpPr>
          <p:nvPr>
            <p:ph sz="quarter" idx="13"/>
          </p:nvPr>
        </p:nvSpPr>
        <p:spPr>
          <a:xfrm>
            <a:off x="65988" y="0"/>
            <a:ext cx="11997179" cy="2045616"/>
          </a:xfrm>
          <a:solidFill>
            <a:schemeClr val="bg1"/>
          </a:solidFill>
        </p:spPr>
        <p:txBody>
          <a:bodyPr>
            <a:normAutofit/>
          </a:bodyPr>
          <a:lstStyle/>
          <a:p>
            <a:r>
              <a:rPr lang="en-US" sz="3200" cap="none" dirty="0">
                <a:latin typeface="Calibri" panose="020F0502020204030204" pitchFamily="34" charset="0"/>
                <a:cs typeface="Calibri" panose="020F0502020204030204" pitchFamily="34" charset="0"/>
              </a:rPr>
              <a:t>Darwin thought that the fossil bones of the giant ground sloths resembled the bones of modern day sloths.</a:t>
            </a:r>
          </a:p>
          <a:p>
            <a:r>
              <a:rPr lang="en-US" sz="3200" cap="none" dirty="0">
                <a:latin typeface="Calibri" panose="020F0502020204030204" pitchFamily="34" charset="0"/>
                <a:cs typeface="Calibri" panose="020F0502020204030204" pitchFamily="34" charset="0"/>
              </a:rPr>
              <a:t>Identify two similarities that you notice between the two sloths.</a:t>
            </a:r>
          </a:p>
        </p:txBody>
      </p:sp>
      <p:pic>
        <p:nvPicPr>
          <p:cNvPr id="6148" name="Picture 4" descr="Megatherium americanum Skeleton NHM.JPG">
            <a:extLst>
              <a:ext uri="{FF2B5EF4-FFF2-40B4-BE49-F238E27FC236}">
                <a16:creationId xmlns:a16="http://schemas.microsoft.com/office/drawing/2014/main" id="{5C2576A0-9D04-4872-95AF-8064E5EB3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200" y="1969416"/>
            <a:ext cx="3281903" cy="437722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giant ground sloth">
            <a:extLst>
              <a:ext uri="{FF2B5EF4-FFF2-40B4-BE49-F238E27FC236}">
                <a16:creationId xmlns:a16="http://schemas.microsoft.com/office/drawing/2014/main" id="{CAE9379E-76F5-4B5A-94F0-4DC0A70C4D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Image may contain: sky, outdoor and nature">
            <a:extLst>
              <a:ext uri="{FF2B5EF4-FFF2-40B4-BE49-F238E27FC236}">
                <a16:creationId xmlns:a16="http://schemas.microsoft.com/office/drawing/2014/main" id="{F56C3AEE-D188-41BB-9C81-03B6DF9C60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73" r="13299"/>
          <a:stretch/>
        </p:blipFill>
        <p:spPr bwMode="auto">
          <a:xfrm>
            <a:off x="334456" y="4015032"/>
            <a:ext cx="3404437" cy="250371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sloth skeleton">
            <a:extLst>
              <a:ext uri="{FF2B5EF4-FFF2-40B4-BE49-F238E27FC236}">
                <a16:creationId xmlns:a16="http://schemas.microsoft.com/office/drawing/2014/main" id="{CA2F3D5A-FDD1-45C7-BE85-67DD7F7E87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05" t="13746" r="16614" b="1168"/>
          <a:stretch/>
        </p:blipFill>
        <p:spPr bwMode="auto">
          <a:xfrm>
            <a:off x="8593389" y="1920115"/>
            <a:ext cx="3214540" cy="3014849"/>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three toed sloth">
            <a:extLst>
              <a:ext uri="{FF2B5EF4-FFF2-40B4-BE49-F238E27FC236}">
                <a16:creationId xmlns:a16="http://schemas.microsoft.com/office/drawing/2014/main" id="{FEBF6D10-A20D-4B2B-BB33-7B6D5AFE7D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561" t="10476" r="21111"/>
          <a:stretch/>
        </p:blipFill>
        <p:spPr bwMode="auto">
          <a:xfrm>
            <a:off x="6375172" y="4005944"/>
            <a:ext cx="2978477" cy="285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293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161</TotalTime>
  <Words>329</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Tw Cen MT</vt:lpstr>
      <vt:lpstr>Droplet</vt:lpstr>
      <vt:lpstr>Big Question:   How do living things Change over time?</vt:lpstr>
      <vt:lpstr>Vocab Candy </vt:lpstr>
      <vt:lpstr>Vocab Candy </vt:lpstr>
      <vt:lpstr>Who is Charles Darwin?</vt:lpstr>
      <vt:lpstr>How did Charles Darwin come up with his theory?</vt:lpstr>
      <vt:lpstr>Vocab Candy </vt:lpstr>
      <vt:lpstr>How many different species are there?</vt:lpstr>
      <vt:lpstr>Vocab Candy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Momma Bear</dc:creator>
  <cp:lastModifiedBy>Rebecca Bowers</cp:lastModifiedBy>
  <cp:revision>14</cp:revision>
  <dcterms:created xsi:type="dcterms:W3CDTF">2014-09-12T17:25:11Z</dcterms:created>
  <dcterms:modified xsi:type="dcterms:W3CDTF">2018-08-06T01:09:33Z</dcterms:modified>
</cp:coreProperties>
</file>