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62" r:id="rId4"/>
    <p:sldId id="274" r:id="rId5"/>
    <p:sldId id="269" r:id="rId6"/>
    <p:sldId id="273" r:id="rId7"/>
    <p:sldId id="263" r:id="rId8"/>
    <p:sldId id="261" r:id="rId9"/>
    <p:sldId id="264" r:id="rId10"/>
    <p:sldId id="267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94E9EB-5B77-4831-A5E6-491C00FF431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77279B-FDBB-46C6-AFB5-1499605AB0B3}" type="datetimeFigureOut">
              <a:rPr lang="en-US" smtClean="0"/>
              <a:t>1/10/2018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and Analyzing </a:t>
            </a:r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4800600"/>
          </a:xfrm>
        </p:spPr>
        <p:txBody>
          <a:bodyPr/>
          <a:lstStyle/>
          <a:p>
            <a:r>
              <a:rPr lang="en-US" dirty="0"/>
              <a:t>What are the independent and dependent variables?</a:t>
            </a:r>
          </a:p>
          <a:p>
            <a:r>
              <a:rPr lang="en-US" dirty="0"/>
              <a:t>Is this positive or negative correlation?</a:t>
            </a:r>
          </a:p>
          <a:p>
            <a:r>
              <a:rPr lang="en-US" dirty="0"/>
              <a:t>What is the relationship between the year </a:t>
            </a:r>
            <a:r>
              <a:rPr lang="en-US" dirty="0" smtClean="0"/>
              <a:t>and the value of the car?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0"/>
            <a:ext cx="5819761" cy="40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28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3664754" cy="30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325559"/>
              </p:ext>
            </p:extLst>
          </p:nvPr>
        </p:nvGraphicFramePr>
        <p:xfrm>
          <a:off x="4114800" y="2819400"/>
          <a:ext cx="4297680" cy="3657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33500"/>
                <a:gridCol w="1333500"/>
                <a:gridCol w="163068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Brand Name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Sold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Percentage Sold</a:t>
                      </a:r>
                    </a:p>
                  </a:txBody>
                  <a:tcPr marL="9525" marR="9525" marT="9525" marB="9525"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Adidas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dirty="0">
                          <a:effectLst/>
                        </a:rPr>
                        <a:t>150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dirty="0">
                          <a:effectLst/>
                        </a:rPr>
                        <a:t>25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Nike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192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dirty="0">
                          <a:effectLst/>
                        </a:rPr>
                        <a:t>32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Reebok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60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dirty="0">
                          <a:effectLst/>
                        </a:rPr>
                        <a:t>10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Asics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108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dirty="0">
                          <a:effectLst/>
                        </a:rPr>
                        <a:t>18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Other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effectLst/>
                      </a:endParaRPr>
                    </a:p>
                    <a:p>
                      <a:pPr algn="ctr"/>
                      <a:r>
                        <a:rPr lang="en-US">
                          <a:effectLst/>
                        </a:rPr>
                        <a:t>90</a:t>
                      </a:r>
                      <a:endParaRPr lang="en-US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effectLst/>
                      </a:endParaRPr>
                    </a:p>
                    <a:p>
                      <a:pPr algn="ctr"/>
                      <a:r>
                        <a:rPr lang="en-US" dirty="0">
                          <a:effectLst/>
                        </a:rPr>
                        <a:t>15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20574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Sneakers Sold for November 2500 at the Shoe Source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177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Main Types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 graph</a:t>
            </a:r>
          </a:p>
          <a:p>
            <a:pPr lvl="1"/>
            <a:r>
              <a:rPr lang="en-US" dirty="0" smtClean="0"/>
              <a:t>Used for </a:t>
            </a:r>
            <a:r>
              <a:rPr lang="en-US" b="1" dirty="0" smtClean="0"/>
              <a:t>comparison</a:t>
            </a:r>
            <a:endParaRPr lang="en-US" dirty="0" smtClean="0"/>
          </a:p>
          <a:p>
            <a:r>
              <a:rPr lang="en-US" dirty="0" smtClean="0"/>
              <a:t>Line graph</a:t>
            </a:r>
          </a:p>
          <a:p>
            <a:pPr lvl="1"/>
            <a:r>
              <a:rPr lang="en-US" dirty="0" smtClean="0"/>
              <a:t>Shows change over time</a:t>
            </a:r>
          </a:p>
          <a:p>
            <a:pPr lvl="1"/>
            <a:r>
              <a:rPr lang="en-US" dirty="0" smtClean="0"/>
              <a:t>Relationship between two variables</a:t>
            </a:r>
          </a:p>
          <a:p>
            <a:r>
              <a:rPr lang="en-US" dirty="0" smtClean="0"/>
              <a:t>Circle graph</a:t>
            </a:r>
          </a:p>
          <a:p>
            <a:pPr lvl="1"/>
            <a:r>
              <a:rPr lang="en-US" dirty="0" smtClean="0"/>
              <a:t>Percentages</a:t>
            </a:r>
          </a:p>
          <a:p>
            <a:pPr lvl="1"/>
            <a:r>
              <a:rPr lang="en-US" dirty="0" smtClean="0"/>
              <a:t>Parts of a whole</a:t>
            </a:r>
          </a:p>
          <a:p>
            <a:pPr lvl="1"/>
            <a:endParaRPr lang="en-US" dirty="0"/>
          </a:p>
          <a:p>
            <a:r>
              <a:rPr lang="en-US" dirty="0" smtClean="0"/>
              <a:t>You should be able to decide which type of graph to use for a certain set of data! (Examples on the next slide.)</a:t>
            </a:r>
          </a:p>
        </p:txBody>
      </p:sp>
    </p:spTree>
    <p:extLst>
      <p:ext uri="{BB962C8B-B14F-4D97-AF65-F5344CB8AC3E}">
        <p14:creationId xmlns:p14="http://schemas.microsoft.com/office/powerpoint/2010/main" val="280029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 of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Height of a cotton plant over time</a:t>
            </a:r>
          </a:p>
          <a:p>
            <a:r>
              <a:rPr lang="en-US" dirty="0" smtClean="0"/>
              <a:t>Percentage of people voting for each political party</a:t>
            </a:r>
          </a:p>
          <a:p>
            <a:r>
              <a:rPr lang="en-US" dirty="0" smtClean="0"/>
              <a:t>Average speed of racecar drivers</a:t>
            </a:r>
          </a:p>
          <a:p>
            <a:r>
              <a:rPr lang="en-US" dirty="0" smtClean="0"/>
              <a:t>Favorite songs of high school students</a:t>
            </a:r>
          </a:p>
          <a:p>
            <a:r>
              <a:rPr lang="en-US" dirty="0" smtClean="0"/>
              <a:t>Number of surviving fish at varying pH levels</a:t>
            </a:r>
          </a:p>
          <a:p>
            <a:r>
              <a:rPr lang="en-US" dirty="0" smtClean="0"/>
              <a:t>Bacteria growth over 10 hours</a:t>
            </a:r>
          </a:p>
          <a:p>
            <a:r>
              <a:rPr lang="en-US" dirty="0" smtClean="0"/>
              <a:t>Number of medals won by each country in the Olympics</a:t>
            </a:r>
          </a:p>
          <a:p>
            <a:r>
              <a:rPr lang="en-US" dirty="0" smtClean="0"/>
              <a:t>Percentage of medals won by each country</a:t>
            </a:r>
          </a:p>
          <a:p>
            <a:r>
              <a:rPr lang="en-US" dirty="0" smtClean="0"/>
              <a:t>Number of TN college graduates over the past 100 years</a:t>
            </a:r>
          </a:p>
          <a:p>
            <a:r>
              <a:rPr lang="en-US" dirty="0" smtClean="0"/>
              <a:t>Compare mouse populations of North and South America</a:t>
            </a:r>
          </a:p>
          <a:p>
            <a:r>
              <a:rPr lang="en-US" dirty="0" smtClean="0"/>
              <a:t>Poll showing opinions of American citizens on capital punishment</a:t>
            </a:r>
          </a:p>
          <a:p>
            <a:r>
              <a:rPr lang="en-US" dirty="0" smtClean="0"/>
              <a:t>Relationship between heart rate and duration of workout</a:t>
            </a:r>
          </a:p>
          <a:p>
            <a:r>
              <a:rPr lang="en-US" dirty="0" smtClean="0"/>
              <a:t>Average rainfall in the Sahara over a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0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mathnstuff.com/gif/cm600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4732020" cy="630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593" y="846138"/>
            <a:ext cx="371612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262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sz="3200" b="1" dirty="0" smtClean="0"/>
              <a:t>Practice! Use this data to create a line graph.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354076"/>
              </p:ext>
            </p:extLst>
          </p:nvPr>
        </p:nvGraphicFramePr>
        <p:xfrm>
          <a:off x="152400" y="1143000"/>
          <a:ext cx="8077199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800"/>
                <a:gridCol w="5105399"/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Temp. (</a:t>
                      </a:r>
                      <a:r>
                        <a:rPr lang="en-US" sz="2400" b="1" baseline="0" dirty="0" smtClean="0">
                          <a:latin typeface="+mn-lt"/>
                        </a:rPr>
                        <a:t>⁰C)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 </a:t>
                      </a:r>
                      <a:r>
                        <a:rPr lang="en-US" sz="2400" b="1" i="1" dirty="0" smtClean="0"/>
                        <a:t>E. coli</a:t>
                      </a:r>
                      <a:r>
                        <a:rPr lang="en-US" sz="2400" b="1" dirty="0" smtClean="0"/>
                        <a:t> after 10 Days</a:t>
                      </a:r>
                      <a:endParaRPr lang="en-US" sz="2400" b="1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275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350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890</a:t>
                      </a:r>
                      <a:endParaRPr lang="en-US" sz="2400" dirty="0"/>
                    </a:p>
                  </a:txBody>
                  <a:tcPr anchor="ctr"/>
                </a:tc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1300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8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762000"/>
          </a:xfrm>
        </p:spPr>
        <p:txBody>
          <a:bodyPr/>
          <a:lstStyle/>
          <a:p>
            <a:r>
              <a:rPr lang="en-US" dirty="0" smtClean="0"/>
              <a:t>Water Clarity and Zebra Mussels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119058"/>
              </p:ext>
            </p:extLst>
          </p:nvPr>
        </p:nvGraphicFramePr>
        <p:xfrm>
          <a:off x="304800" y="914400"/>
          <a:ext cx="7620000" cy="5562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Zebra mussels (per m</a:t>
                      </a:r>
                      <a:r>
                        <a:rPr lang="en-US" b="1" baseline="30000" dirty="0" smtClean="0"/>
                        <a:t>2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Secchi</a:t>
                      </a:r>
                      <a:r>
                        <a:rPr lang="en-US" b="1" dirty="0" smtClean="0"/>
                        <a:t> depth (cm)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560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118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54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69945"/>
            <a:ext cx="7620000" cy="692055"/>
          </a:xfrm>
        </p:spPr>
        <p:txBody>
          <a:bodyPr/>
          <a:lstStyle/>
          <a:p>
            <a:r>
              <a:rPr lang="en-US" dirty="0" smtClean="0"/>
              <a:t>Interpreting Line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Independent vs dependent variable</a:t>
            </a:r>
          </a:p>
          <a:p>
            <a:pPr lvl="1"/>
            <a:r>
              <a:rPr lang="en-US" dirty="0" smtClean="0"/>
              <a:t>Independent variable: </a:t>
            </a:r>
            <a:r>
              <a:rPr lang="en-US" b="1" dirty="0" smtClean="0"/>
              <a:t>ALWAYS </a:t>
            </a:r>
            <a:r>
              <a:rPr lang="en-US" dirty="0" smtClean="0"/>
              <a:t>on the x-axis</a:t>
            </a:r>
          </a:p>
          <a:p>
            <a:pPr lvl="1"/>
            <a:r>
              <a:rPr lang="en-US" dirty="0" smtClean="0"/>
              <a:t>Dependent variable: </a:t>
            </a:r>
            <a:r>
              <a:rPr lang="en-US" b="1" dirty="0" smtClean="0"/>
              <a:t>ALWAYS </a:t>
            </a:r>
            <a:r>
              <a:rPr lang="en-US" dirty="0" smtClean="0"/>
              <a:t>on the y-axis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Positive or negative correlation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Explain the relationship between variables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94" y="2860741"/>
            <a:ext cx="6473825" cy="379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6442775" y="6259425"/>
            <a:ext cx="415225" cy="141375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92187" y="3962400"/>
            <a:ext cx="685800" cy="38100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3581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Dependent variable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6077634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trend do you see in this data?</a:t>
            </a:r>
          </a:p>
          <a:p>
            <a:r>
              <a:rPr lang="en-US" dirty="0" smtClean="0"/>
              <a:t>Which brand battery would you buy based on this graph? Why?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0"/>
            <a:ext cx="5870575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1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560"/>
            <a:ext cx="8001000" cy="1386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independent and dependent variables?</a:t>
            </a:r>
          </a:p>
          <a:p>
            <a:r>
              <a:rPr lang="en-US" dirty="0" smtClean="0"/>
              <a:t>Is this positive or negative correlation?</a:t>
            </a:r>
          </a:p>
          <a:p>
            <a:r>
              <a:rPr lang="en-US" dirty="0" smtClean="0"/>
              <a:t>What is the relationship between the year and the number of people using cell phones?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6593450" cy="493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5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2996</TotalTime>
  <Words>412</Words>
  <Application>Microsoft Office PowerPoint</Application>
  <PresentationFormat>On-screen Show (4:3)</PresentationFormat>
  <Paragraphs>156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Graphing and Analyzing Data</vt:lpstr>
      <vt:lpstr>3 Main Types of Graphs</vt:lpstr>
      <vt:lpstr>Which Type of Graph?</vt:lpstr>
      <vt:lpstr>PowerPoint Presentation</vt:lpstr>
      <vt:lpstr>Practice! Use this data to create a line graph.</vt:lpstr>
      <vt:lpstr>Water Clarity and Zebra Mussels</vt:lpstr>
      <vt:lpstr>Interpreting Line Graphs</vt:lpstr>
      <vt:lpstr>PowerPoint Presentation</vt:lpstr>
      <vt:lpstr>PowerPoint Presentation</vt:lpstr>
      <vt:lpstr>PowerPoint Presentation</vt:lpstr>
      <vt:lpstr>PowerPoint Presentation</vt:lpstr>
    </vt:vector>
  </TitlesOfParts>
  <Company>GCSSD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and Analyzing Data</dc:title>
  <dc:creator>Laura B. Finley</dc:creator>
  <cp:lastModifiedBy>Rebecca Bowers</cp:lastModifiedBy>
  <cp:revision>22</cp:revision>
  <dcterms:created xsi:type="dcterms:W3CDTF">2013-01-06T23:04:25Z</dcterms:created>
  <dcterms:modified xsi:type="dcterms:W3CDTF">2018-01-10T18:01:49Z</dcterms:modified>
</cp:coreProperties>
</file>