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9"/>
  </p:notesMasterIdLst>
  <p:sldIdLst>
    <p:sldId id="256" r:id="rId2"/>
    <p:sldId id="257" r:id="rId3"/>
    <p:sldId id="299" r:id="rId4"/>
    <p:sldId id="258" r:id="rId5"/>
    <p:sldId id="259" r:id="rId6"/>
    <p:sldId id="260" r:id="rId7"/>
    <p:sldId id="261" r:id="rId8"/>
    <p:sldId id="267" r:id="rId9"/>
    <p:sldId id="305" r:id="rId10"/>
    <p:sldId id="306" r:id="rId11"/>
    <p:sldId id="268" r:id="rId12"/>
    <p:sldId id="290" r:id="rId13"/>
    <p:sldId id="307" r:id="rId14"/>
    <p:sldId id="291" r:id="rId15"/>
    <p:sldId id="272" r:id="rId16"/>
    <p:sldId id="278" r:id="rId17"/>
    <p:sldId id="295" r:id="rId18"/>
    <p:sldId id="296" r:id="rId19"/>
    <p:sldId id="297" r:id="rId20"/>
    <p:sldId id="298" r:id="rId21"/>
    <p:sldId id="300" r:id="rId22"/>
    <p:sldId id="301" r:id="rId23"/>
    <p:sldId id="280" r:id="rId24"/>
    <p:sldId id="279" r:id="rId25"/>
    <p:sldId id="281" r:id="rId26"/>
    <p:sldId id="274" r:id="rId27"/>
    <p:sldId id="285" r:id="rId28"/>
    <p:sldId id="288" r:id="rId29"/>
    <p:sldId id="287" r:id="rId30"/>
    <p:sldId id="302" r:id="rId31"/>
    <p:sldId id="303" r:id="rId32"/>
    <p:sldId id="275" r:id="rId33"/>
    <p:sldId id="277" r:id="rId34"/>
    <p:sldId id="304" r:id="rId35"/>
    <p:sldId id="270" r:id="rId36"/>
    <p:sldId id="271" r:id="rId37"/>
    <p:sldId id="27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3FEE-7770-4BB9-BE41-9A5890CF37AD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8E87D-7E44-44F3-A879-1FDF727262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38F1D6-E19C-43CE-9DA5-E824B942B032}" type="slidenum">
              <a:rPr lang="en-US"/>
              <a:pPr/>
              <a:t>14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6C566B5-BB90-4043-BCDD-A604885D9580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591903B-D43A-4E3C-A99B-2613A2346D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yzT4xpY9q_k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22m27MhzSQ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WZky7mXoO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36725" y="360363"/>
            <a:ext cx="7407275" cy="1471612"/>
          </a:xfrm>
        </p:spPr>
        <p:txBody>
          <a:bodyPr/>
          <a:lstStyle/>
          <a:p>
            <a:r>
              <a:rPr lang="en-US" dirty="0"/>
              <a:t>Earth’s Interior</a:t>
            </a:r>
          </a:p>
        </p:txBody>
      </p:sp>
      <p:pic>
        <p:nvPicPr>
          <p:cNvPr id="45058" name="Picture 2" descr="http://3.bp.blogspot.com/_8SwuJe7ng3I/S7IEbTgV7cI/AAAAAAAAAIo/uNWIVbRhOqs/s1600/volcanoes-erup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803160"/>
            <a:ext cx="4572000" cy="35976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D7C1BB-AD46-4594-8158-2EEE728EF877}"/>
              </a:ext>
            </a:extLst>
          </p:cNvPr>
          <p:cNvSpPr txBox="1"/>
          <p:nvPr/>
        </p:nvSpPr>
        <p:spPr>
          <a:xfrm>
            <a:off x="1828800" y="1676400"/>
            <a:ext cx="370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Standards:  8ESS2.2, 8.ESS2.4, 8.ESS2.5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0"/>
            <a:ext cx="7499350" cy="1143000"/>
          </a:xfrm>
        </p:spPr>
        <p:txBody>
          <a:bodyPr/>
          <a:lstStyle/>
          <a:p>
            <a:r>
              <a:rPr lang="en-US" dirty="0"/>
              <a:t>What is indirect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219200"/>
            <a:ext cx="7499350" cy="5257800"/>
          </a:xfrm>
        </p:spPr>
        <p:txBody>
          <a:bodyPr/>
          <a:lstStyle/>
          <a:p>
            <a:r>
              <a:rPr lang="en-US" dirty="0"/>
              <a:t>Now let’s pretend a new technology has allowed us to be able to touch the balloons, but not see inside.  </a:t>
            </a:r>
          </a:p>
          <a:p>
            <a:r>
              <a:rPr lang="en-US" dirty="0"/>
              <a:t>Make new observations based on what the “geologists” that are allowed to touch the balloons tell you.</a:t>
            </a:r>
          </a:p>
          <a:p>
            <a:r>
              <a:rPr lang="en-US" dirty="0"/>
              <a:t>Make new guesses about what is inside </a:t>
            </a:r>
            <a:r>
              <a:rPr lang="en-US"/>
              <a:t>the balloons.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87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274638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Direct evidence: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dirty="0">
                <a:highlight>
                  <a:srgbClr val="FFFF00"/>
                </a:highlight>
              </a:rPr>
              <a:t>2 ways to obtain rock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marL="82296" indent="0">
              <a:buNone/>
            </a:pPr>
            <a:r>
              <a:rPr lang="en-US" dirty="0">
                <a:highlight>
                  <a:srgbClr val="FFFF00"/>
                </a:highlight>
              </a:rPr>
              <a:t>a.  Geologists drill into Earth to get a core sample</a:t>
            </a:r>
            <a:r>
              <a:rPr lang="en-US" dirty="0"/>
              <a:t>.</a:t>
            </a:r>
          </a:p>
          <a:p>
            <a:pPr lvl="1"/>
            <a:r>
              <a:rPr lang="en-US" dirty="0">
                <a:hlinkClick r:id="rId2"/>
              </a:rPr>
              <a:t>Video: Core sample</a:t>
            </a:r>
            <a:endParaRPr lang="en-US" dirty="0"/>
          </a:p>
          <a:p>
            <a:pPr marL="82296" indent="0">
              <a:buNone/>
            </a:pPr>
            <a:r>
              <a:rPr lang="en-US" dirty="0">
                <a:highlight>
                  <a:srgbClr val="FFFF00"/>
                </a:highlight>
              </a:rPr>
              <a:t>b.  Magma and lava bring rock to the surface from deep inside the Earth</a:t>
            </a:r>
          </a:p>
        </p:txBody>
      </p:sp>
      <p:pic>
        <p:nvPicPr>
          <p:cNvPr id="4" name="Picture 2" descr="http://www.uncw.edu/smec/gk_fellows/images/ask/geolog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9600"/>
            <a:ext cx="2445544" cy="223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Indirect Evidence: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087120"/>
            <a:ext cx="7545832" cy="5618480"/>
          </a:xfrm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Seismic Waves- waves that travel through Earth during an earthquake</a:t>
            </a:r>
          </a:p>
          <a:p>
            <a:r>
              <a:rPr lang="en-US" dirty="0"/>
              <a:t>video: </a:t>
            </a:r>
            <a:r>
              <a:rPr lang="en-US" dirty="0">
                <a:hlinkClick r:id="rId2"/>
              </a:rPr>
              <a:t>Seismic imaging</a:t>
            </a:r>
            <a:endParaRPr lang="en-US" dirty="0"/>
          </a:p>
        </p:txBody>
      </p:sp>
      <p:pic>
        <p:nvPicPr>
          <p:cNvPr id="1026" name="Picture 2" descr="Image result for earthquake">
            <a:extLst>
              <a:ext uri="{FF2B5EF4-FFF2-40B4-BE49-F238E27FC236}">
                <a16:creationId xmlns:a16="http://schemas.microsoft.com/office/drawing/2014/main" id="{0B97F8FD-796E-4DB2-AB99-9A91D5852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2876550"/>
            <a:ext cx="5743575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2 types of seismic waves: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879592" cy="3276600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highlight>
                  <a:srgbClr val="FFFF00"/>
                </a:highlight>
              </a:rPr>
              <a:t>Primary Waves (P waves)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Back and Forth motion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Can travel through liquid </a:t>
            </a:r>
            <a:r>
              <a:rPr lang="en-US" b="1" dirty="0">
                <a:highlight>
                  <a:srgbClr val="FFFF00"/>
                </a:highlight>
              </a:rPr>
              <a:t>and</a:t>
            </a:r>
            <a:r>
              <a:rPr lang="en-US" dirty="0">
                <a:highlight>
                  <a:srgbClr val="FFFF00"/>
                </a:highlight>
              </a:rPr>
              <a:t> solids</a:t>
            </a:r>
          </a:p>
          <a:p>
            <a:pPr marL="658368" lvl="2" indent="0">
              <a:buNone/>
            </a:pP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ighlight>
                  <a:srgbClr val="FFFF00"/>
                </a:highlight>
              </a:rPr>
              <a:t>Secondary Waves (S waves)</a:t>
            </a:r>
          </a:p>
          <a:p>
            <a:pPr lvl="2"/>
            <a:r>
              <a:rPr lang="en-US" dirty="0">
                <a:highlight>
                  <a:srgbClr val="FFFF00"/>
                </a:highlight>
              </a:rPr>
              <a:t>Up and Down motion</a:t>
            </a:r>
          </a:p>
          <a:p>
            <a:pPr lvl="2"/>
            <a:r>
              <a:rPr lang="en-US" b="1" dirty="0">
                <a:highlight>
                  <a:srgbClr val="FFFF00"/>
                </a:highlight>
              </a:rPr>
              <a:t>Cannot </a:t>
            </a:r>
            <a:r>
              <a:rPr lang="en-US" dirty="0">
                <a:highlight>
                  <a:srgbClr val="FFFF00"/>
                </a:highlight>
              </a:rPr>
              <a:t>travel through liquid</a:t>
            </a:r>
          </a:p>
        </p:txBody>
      </p:sp>
      <p:pic>
        <p:nvPicPr>
          <p:cNvPr id="2050" name="Picture 2" descr="Image result for p waves and s waves">
            <a:extLst>
              <a:ext uri="{FF2B5EF4-FFF2-40B4-BE49-F238E27FC236}">
                <a16:creationId xmlns:a16="http://schemas.microsoft.com/office/drawing/2014/main" id="{7E28FBE9-5AA2-48AB-85F1-6A2B4B9B1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88" y="3476216"/>
            <a:ext cx="3886200" cy="312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5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26627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26629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0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26632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33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23838"/>
            <a:ext cx="9144000" cy="538162"/>
          </a:xfrm>
          <a:noFill/>
          <a:ln/>
        </p:spPr>
        <p:txBody>
          <a:bodyPr>
            <a:normAutofit fontScale="90000"/>
          </a:bodyPr>
          <a:lstStyle/>
          <a:p>
            <a:pPr>
              <a:tabLst>
                <a:tab pos="2979738" algn="l"/>
              </a:tabLst>
            </a:pPr>
            <a:r>
              <a:rPr lang="en-US" sz="3600" b="1"/>
              <a:t>Seismic Waves Paths Through the Earth</a:t>
            </a:r>
            <a:endParaRPr lang="en-US" b="1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006471" y="1511915"/>
            <a:ext cx="7010400" cy="5486400"/>
            <a:chOff x="1453" y="1104"/>
            <a:chExt cx="3254" cy="3047"/>
          </a:xfrm>
        </p:grpSpPr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1453" y="1104"/>
              <a:ext cx="3254" cy="3047"/>
            </a:xfrm>
            <a:prstGeom prst="roundRect">
              <a:avLst>
                <a:gd name="adj" fmla="val 13528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7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6" y="1374"/>
              <a:ext cx="2508" cy="2508"/>
            </a:xfrm>
            <a:prstGeom prst="rect">
              <a:avLst/>
            </a:prstGeom>
            <a:noFill/>
          </p:spPr>
        </p:pic>
      </p:grp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4759960" y="2640111"/>
            <a:ext cx="182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 Waves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5941060" y="408708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</a:rPr>
              <a:t>P 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507BB-4092-4CF3-8181-1944DF5D74BE}"/>
              </a:ext>
            </a:extLst>
          </p:cNvPr>
          <p:cNvSpPr txBox="1"/>
          <p:nvPr/>
        </p:nvSpPr>
        <p:spPr>
          <a:xfrm>
            <a:off x="274896" y="1186619"/>
            <a:ext cx="8606908" cy="80021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u="sng" dirty="0"/>
              <a:t>denser </a:t>
            </a:r>
            <a:r>
              <a:rPr lang="en-US" sz="2800" dirty="0"/>
              <a:t>the rock the more </a:t>
            </a:r>
            <a:r>
              <a:rPr lang="en-US" sz="2800" u="sng" dirty="0"/>
              <a:t>quickly</a:t>
            </a:r>
            <a:r>
              <a:rPr lang="en-US" sz="2800" dirty="0"/>
              <a:t> the wave will travel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2F120B-B031-4559-AA34-29A50895DAFF}"/>
              </a:ext>
            </a:extLst>
          </p:cNvPr>
          <p:cNvSpPr txBox="1"/>
          <p:nvPr/>
        </p:nvSpPr>
        <p:spPr>
          <a:xfrm>
            <a:off x="162818" y="4238089"/>
            <a:ext cx="2535164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As P waves travel from one type of material to another the waves bend or refract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9CAFD-7681-4166-9F76-220D3DC042F2}"/>
              </a:ext>
            </a:extLst>
          </p:cNvPr>
          <p:cNvSpPr txBox="1"/>
          <p:nvPr/>
        </p:nvSpPr>
        <p:spPr>
          <a:xfrm>
            <a:off x="269816" y="2018050"/>
            <a:ext cx="2276660" cy="18466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 waves stop at the outer core indicating that it must be liquid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cs typeface="Times New Roman" pitchFamily="18" charset="0"/>
              </a:rPr>
              <a:t>Earth’s Layered Structure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Earth’s 3 main layers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Crust – thin outer layer of rock that forms Earth’s surface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Mantle – the layer of hot, solid material between Earth’s crust and core</a:t>
            </a:r>
          </a:p>
          <a:p>
            <a:pPr lvl="1"/>
            <a:r>
              <a:rPr lang="en-US" sz="3200" dirty="0">
                <a:highlight>
                  <a:srgbClr val="FFFF00"/>
                </a:highlight>
              </a:rPr>
              <a:t>Core – the center of the Earth made of molten and solid metal</a:t>
            </a:r>
          </a:p>
          <a:p>
            <a:pPr lvl="1"/>
            <a:r>
              <a:rPr lang="en-US" dirty="0"/>
              <a:t>Video: </a:t>
            </a:r>
            <a:r>
              <a:rPr lang="en-US" dirty="0">
                <a:hlinkClick r:id="rId2"/>
              </a:rPr>
              <a:t>Earth’s Interior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inside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0"/>
            <a:ext cx="604678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two types of evidence geologists  used to learn about the interior of the Earth?</a:t>
            </a:r>
          </a:p>
          <a:p>
            <a:r>
              <a:rPr lang="en-US" dirty="0"/>
              <a:t>Give an example of each.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Indirect and Direct evidence.</a:t>
            </a:r>
          </a:p>
          <a:p>
            <a:r>
              <a:rPr lang="en-US" dirty="0"/>
              <a:t>Seismic waves and rock samples.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two types of waves?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r>
              <a:rPr lang="en-US" dirty="0"/>
              <a:t>Explain how geologists learn about Earth’s inner structures.</a:t>
            </a:r>
          </a:p>
          <a:p>
            <a:r>
              <a:rPr lang="en-US" dirty="0"/>
              <a:t>Identify the characteristics of Earth’s crust, mantle, and core.</a:t>
            </a:r>
          </a:p>
          <a:p>
            <a:endParaRPr lang="en-US" dirty="0"/>
          </a:p>
        </p:txBody>
      </p:sp>
      <p:pic>
        <p:nvPicPr>
          <p:cNvPr id="44034" name="Picture 2" descr="http://www.geoinformatics.com/dir_upload/site/4f69b4eb5e62c0ede8c159a521b0634a/out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4067175" cy="30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waves and S waves.</a:t>
            </a:r>
          </a:p>
          <a:p>
            <a:r>
              <a:rPr lang="en-US" dirty="0"/>
              <a:t>P waves move back and forth.</a:t>
            </a:r>
          </a:p>
          <a:p>
            <a:r>
              <a:rPr lang="en-US" dirty="0"/>
              <a:t>S waves move up and down.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three main layers of the Earth?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Crust</a:t>
            </a:r>
          </a:p>
          <a:p>
            <a:r>
              <a:rPr lang="en-US" dirty="0"/>
              <a:t>Mantle</a:t>
            </a:r>
          </a:p>
          <a:p>
            <a:r>
              <a:rPr lang="en-US" dirty="0"/>
              <a:t>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Earth’s Mantle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Lithosphere: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Layer of Earth made up of the crust and uppermost part of mantle</a:t>
            </a:r>
          </a:p>
          <a:p>
            <a:pPr lvl="1"/>
            <a:r>
              <a:rPr lang="en-US" b="1" dirty="0">
                <a:highlight>
                  <a:srgbClr val="FFFF00"/>
                </a:highlight>
              </a:rPr>
              <a:t>Rigid layer of rock</a:t>
            </a:r>
          </a:p>
          <a:p>
            <a:pPr lvl="1"/>
            <a:r>
              <a:rPr lang="en-US" b="1" dirty="0"/>
              <a:t>“</a:t>
            </a:r>
            <a:r>
              <a:rPr lang="en-US" b="1" dirty="0" err="1"/>
              <a:t>Litho</a:t>
            </a:r>
            <a:r>
              <a:rPr lang="en-US" b="1" dirty="0"/>
              <a:t>” means stone</a:t>
            </a:r>
          </a:p>
          <a:p>
            <a:pPr lvl="1"/>
            <a:r>
              <a:rPr lang="en-US" b="1" dirty="0"/>
              <a:t>Approximately 100 km thick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9875" cy="1430338"/>
            <a:chOff x="-5" y="0"/>
            <a:chExt cx="5770" cy="901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-1" y="0"/>
              <a:ext cx="5760" cy="768"/>
            </a:xfrm>
            <a:prstGeom prst="rect">
              <a:avLst/>
            </a:prstGeom>
            <a:solidFill>
              <a:srgbClr val="D00C0C"/>
            </a:solidFill>
            <a:ln w="635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-5" y="0"/>
              <a:ext cx="5770" cy="86"/>
              <a:chOff x="-5" y="0"/>
              <a:chExt cx="5770" cy="86"/>
            </a:xfrm>
          </p:grpSpPr>
          <p:sp>
            <p:nvSpPr>
              <p:cNvPr id="24581" name="Line 5"/>
              <p:cNvSpPr>
                <a:spLocks noChangeShapeType="1"/>
              </p:cNvSpPr>
              <p:nvPr/>
            </p:nvSpPr>
            <p:spPr bwMode="auto">
              <a:xfrm>
                <a:off x="-5" y="0"/>
                <a:ext cx="577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2" name="Rectangle 6"/>
              <p:cNvSpPr>
                <a:spLocks noChangeArrowheads="1"/>
              </p:cNvSpPr>
              <p:nvPr/>
            </p:nvSpPr>
            <p:spPr bwMode="auto">
              <a:xfrm>
                <a:off x="-5" y="28"/>
                <a:ext cx="5770" cy="5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0" y="768"/>
              <a:ext cx="5760" cy="133"/>
              <a:chOff x="1" y="768"/>
              <a:chExt cx="5760" cy="133"/>
            </a:xfrm>
          </p:grpSpPr>
          <p:sp>
            <p:nvSpPr>
              <p:cNvPr id="24584" name="Line 8"/>
              <p:cNvSpPr>
                <a:spLocks noChangeShapeType="1"/>
              </p:cNvSpPr>
              <p:nvPr/>
            </p:nvSpPr>
            <p:spPr bwMode="auto">
              <a:xfrm>
                <a:off x="1" y="768"/>
                <a:ext cx="5760" cy="0"/>
              </a:xfrm>
              <a:prstGeom prst="line">
                <a:avLst/>
              </a:prstGeom>
              <a:noFill/>
              <a:ln w="101600">
                <a:solidFill>
                  <a:srgbClr val="FFCC0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85" name="Rectangle 9"/>
              <p:cNvSpPr>
                <a:spLocks noChangeArrowheads="1"/>
              </p:cNvSpPr>
              <p:nvPr/>
            </p:nvSpPr>
            <p:spPr bwMode="auto">
              <a:xfrm>
                <a:off x="1" y="786"/>
                <a:ext cx="5760" cy="115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5400000" scaled="1"/>
              </a:gradFill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6" name="Rectangle 10"/>
          <p:cNvSpPr>
            <a:spLocks noGrp="1" noChangeArrowheads="1"/>
          </p:cNvSpPr>
          <p:nvPr>
            <p:ph type="title"/>
          </p:nvPr>
        </p:nvSpPr>
        <p:spPr>
          <a:xfrm>
            <a:off x="1181100" y="228600"/>
            <a:ext cx="6781800" cy="1143000"/>
          </a:xfrm>
          <a:noFill/>
          <a:ln/>
        </p:spPr>
        <p:txBody>
          <a:bodyPr/>
          <a:lstStyle/>
          <a:p>
            <a:r>
              <a:rPr lang="en-US" sz="4200" b="1"/>
              <a:t>Earth’s Layered Structure</a:t>
            </a:r>
            <a:endParaRPr lang="en-US" b="1" i="1"/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52400" y="1190628"/>
            <a:ext cx="8610600" cy="5438773"/>
            <a:chOff x="288" y="912"/>
            <a:chExt cx="5184" cy="3264"/>
          </a:xfrm>
        </p:grpSpPr>
        <p:sp>
          <p:nvSpPr>
            <p:cNvPr id="24588" name="AutoShape 12"/>
            <p:cNvSpPr>
              <a:spLocks noChangeAspect="1" noChangeArrowheads="1"/>
            </p:cNvSpPr>
            <p:nvPr/>
          </p:nvSpPr>
          <p:spPr bwMode="auto">
            <a:xfrm>
              <a:off x="288" y="912"/>
              <a:ext cx="5184" cy="3264"/>
            </a:xfrm>
            <a:prstGeom prst="roundRect">
              <a:avLst>
                <a:gd name="adj" fmla="val 22130"/>
              </a:avLst>
            </a:prstGeom>
            <a:solidFill>
              <a:srgbClr val="FFFFFF"/>
            </a:solid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589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215"/>
              <a:ext cx="4512" cy="2658"/>
            </a:xfrm>
            <a:prstGeom prst="rect">
              <a:avLst/>
            </a:prstGeom>
            <a:noFill/>
          </p:spPr>
        </p:pic>
      </p:grp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62000" y="6248400"/>
            <a:ext cx="6477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http://phschool.com/atschool/earth_science/powerpoints/PHESCh01.ppt#16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Lithosphere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912" y="1181100"/>
            <a:ext cx="3777488" cy="48387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The Earth’s crust and upper mantle are broken into sections called </a:t>
            </a:r>
            <a:r>
              <a:rPr lang="en-US" u="sng" dirty="0">
                <a:solidFill>
                  <a:srgbClr val="FF0000"/>
                </a:solidFill>
                <a:highlight>
                  <a:srgbClr val="FFFF00"/>
                </a:highlight>
              </a:rPr>
              <a:t>plates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</a:p>
          <a:p>
            <a:r>
              <a:rPr lang="en-US" dirty="0"/>
              <a:t>Plates move around on top of the mantle like rafts</a:t>
            </a:r>
          </a:p>
        </p:txBody>
      </p:sp>
      <p:pic>
        <p:nvPicPr>
          <p:cNvPr id="3074" name="Picture 2" descr="Image result for lithosphere">
            <a:extLst>
              <a:ext uri="{FF2B5EF4-FFF2-40B4-BE49-F238E27FC236}">
                <a16:creationId xmlns:a16="http://schemas.microsoft.com/office/drawing/2014/main" id="{583CAB27-A0EC-46CB-99B6-1972A70B9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493" y="1807355"/>
            <a:ext cx="5102302" cy="35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35608" y="274638"/>
            <a:ext cx="749808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Lithosphere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990600"/>
            <a:ext cx="7498080" cy="5715000"/>
          </a:xfrm>
        </p:spPr>
        <p:txBody>
          <a:bodyPr>
            <a:normAutofit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US" dirty="0">
                <a:highlight>
                  <a:srgbClr val="FFFF00"/>
                </a:highlight>
              </a:rPr>
              <a:t>2 types of crust: </a:t>
            </a:r>
          </a:p>
          <a:p>
            <a:pPr marL="82296" indent="0">
              <a:lnSpc>
                <a:spcPct val="90000"/>
              </a:lnSpc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200" b="1" dirty="0">
                <a:highlight>
                  <a:srgbClr val="FFFF00"/>
                </a:highlight>
              </a:rPr>
              <a:t>Continental Crust: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highlight>
                  <a:srgbClr val="FFFF00"/>
                </a:highlight>
              </a:rPr>
              <a:t>Mostly granite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highlight>
                  <a:srgbClr val="FFFF00"/>
                </a:highlight>
              </a:rPr>
              <a:t>Average thickness 30km</a:t>
            </a:r>
          </a:p>
          <a:p>
            <a:pPr lvl="2">
              <a:lnSpc>
                <a:spcPct val="90000"/>
              </a:lnSpc>
              <a:buFontTx/>
              <a:buNone/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3200" b="1" dirty="0">
                <a:highlight>
                  <a:srgbClr val="FFFF00"/>
                </a:highlight>
              </a:rPr>
              <a:t>Oceanic Crust: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highlight>
                  <a:srgbClr val="FFFF00"/>
                </a:highlight>
              </a:rPr>
              <a:t>Mostly basalt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highlight>
                  <a:srgbClr val="FFFF00"/>
                </a:highlight>
              </a:rPr>
              <a:t>Average thickness 5 – 8 km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highlight>
                  <a:srgbClr val="FFFF00"/>
                </a:highlight>
              </a:rPr>
              <a:t>Denser than continental crust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Earth’s Mantle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1691639"/>
            <a:ext cx="4514088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highlight>
                  <a:srgbClr val="FFFF00"/>
                </a:highlight>
              </a:rPr>
              <a:t>Asthenosphere: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ighlight>
                  <a:srgbClr val="FFFF00"/>
                </a:highlight>
              </a:rPr>
              <a:t>Soft layer of Earth that the lithosphere floats on</a:t>
            </a:r>
          </a:p>
          <a:p>
            <a:pPr lvl="1">
              <a:lnSpc>
                <a:spcPct val="90000"/>
              </a:lnSpc>
            </a:pPr>
            <a:r>
              <a:rPr lang="en-US" dirty="0">
                <a:highlight>
                  <a:srgbClr val="FFFF00"/>
                </a:highlight>
              </a:rPr>
              <a:t>higher temperature and pressure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highlight>
                  <a:srgbClr val="FFFF00"/>
                </a:highlight>
              </a:rPr>
              <a:t>Convection</a:t>
            </a:r>
            <a:r>
              <a:rPr lang="en-US" dirty="0">
                <a:highlight>
                  <a:srgbClr val="FFFF00"/>
                </a:highlight>
              </a:rPr>
              <a:t> currents in the asthenosphere cause plates to move</a:t>
            </a:r>
          </a:p>
        </p:txBody>
      </p:sp>
      <p:pic>
        <p:nvPicPr>
          <p:cNvPr id="4" name="Picture 2" descr="Image result for lithosphere">
            <a:extLst>
              <a:ext uri="{FF2B5EF4-FFF2-40B4-BE49-F238E27FC236}">
                <a16:creationId xmlns:a16="http://schemas.microsoft.com/office/drawing/2014/main" id="{E9ADA24F-9BC3-4601-BA32-148BD1BA7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1905000"/>
            <a:ext cx="5102302" cy="35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Outer Core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5608" y="1447800"/>
            <a:ext cx="7498080" cy="167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highlight>
                  <a:srgbClr val="FFFF00"/>
                </a:highlight>
              </a:rPr>
              <a:t>At the center of Earth is the </a:t>
            </a:r>
            <a:r>
              <a:rPr lang="en-US" sz="2800" i="1" dirty="0">
                <a:highlight>
                  <a:srgbClr val="FFFF00"/>
                </a:highlight>
              </a:rPr>
              <a:t>core.</a:t>
            </a:r>
            <a:r>
              <a:rPr lang="en-US" sz="2800" dirty="0">
                <a:highlight>
                  <a:srgbClr val="FFFF00"/>
                </a:highlight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core is </a:t>
            </a:r>
            <a:r>
              <a:rPr lang="en-US" sz="2800" dirty="0">
                <a:highlight>
                  <a:srgbClr val="FFFF00"/>
                </a:highlight>
              </a:rPr>
              <a:t>made mostly of iron and nickel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** </a:t>
            </a:r>
            <a:r>
              <a:rPr lang="en-US" sz="2800" dirty="0">
                <a:highlight>
                  <a:srgbClr val="FFFF00"/>
                </a:highlight>
              </a:rPr>
              <a:t>Currents flowing in the core are thought to generate Earth's magnetic field. </a:t>
            </a:r>
            <a:r>
              <a:rPr lang="en-US" sz="2800" dirty="0"/>
              <a:t>**</a:t>
            </a:r>
          </a:p>
        </p:txBody>
      </p:sp>
      <p:pic>
        <p:nvPicPr>
          <p:cNvPr id="4" name="Picture 2" descr="Image result for lithosphere">
            <a:extLst>
              <a:ext uri="{FF2B5EF4-FFF2-40B4-BE49-F238E27FC236}">
                <a16:creationId xmlns:a16="http://schemas.microsoft.com/office/drawing/2014/main" id="{B1A5B674-0AB5-47BC-9D45-D7A4B818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772"/>
            <a:ext cx="5102302" cy="358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Earth’s Inner Core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5448" y="1417638"/>
            <a:ext cx="7498080" cy="94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highlight>
                  <a:srgbClr val="FFFF00"/>
                </a:highlight>
              </a:rPr>
              <a:t>Earth’s inner core is also made of iron and nickel, but it is </a:t>
            </a:r>
            <a:r>
              <a:rPr lang="en-US" sz="3000" u="sng" dirty="0">
                <a:highlight>
                  <a:srgbClr val="FFFF00"/>
                </a:highlight>
              </a:rPr>
              <a:t>solid</a:t>
            </a:r>
            <a:r>
              <a:rPr lang="en-US" sz="3000" dirty="0">
                <a:highlight>
                  <a:srgbClr val="FFFF00"/>
                </a:highlight>
              </a:rPr>
              <a:t>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82296" indent="0">
              <a:lnSpc>
                <a:spcPct val="90000"/>
              </a:lnSpc>
              <a:buNone/>
            </a:pPr>
            <a:endParaRPr lang="en-US" sz="2400" dirty="0"/>
          </a:p>
        </p:txBody>
      </p:sp>
      <p:pic>
        <p:nvPicPr>
          <p:cNvPr id="4098" name="Picture 2" descr="Image result for earth's inner and outer core">
            <a:extLst>
              <a:ext uri="{FF2B5EF4-FFF2-40B4-BE49-F238E27FC236}">
                <a16:creationId xmlns:a16="http://schemas.microsoft.com/office/drawing/2014/main" id="{AF87F086-733A-4348-98B0-5A4FCDB9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37" y="2394229"/>
            <a:ext cx="4769363" cy="41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r>
              <a:rPr lang="en-US" dirty="0"/>
              <a:t>Seismic waves</a:t>
            </a:r>
          </a:p>
          <a:p>
            <a:r>
              <a:rPr lang="en-US" dirty="0"/>
              <a:t>Crust</a:t>
            </a:r>
          </a:p>
          <a:p>
            <a:r>
              <a:rPr lang="en-US" dirty="0"/>
              <a:t>Mantle</a:t>
            </a:r>
          </a:p>
          <a:p>
            <a:r>
              <a:rPr lang="en-US" dirty="0"/>
              <a:t>Asthenosphere</a:t>
            </a:r>
          </a:p>
          <a:p>
            <a:r>
              <a:rPr lang="en-US" dirty="0"/>
              <a:t>Inner and outer core</a:t>
            </a:r>
          </a:p>
          <a:p>
            <a:r>
              <a:rPr lang="en-US" dirty="0"/>
              <a:t>Lithosphere</a:t>
            </a:r>
          </a:p>
          <a:p>
            <a:r>
              <a:rPr lang="en-US" dirty="0"/>
              <a:t>Basalt</a:t>
            </a:r>
          </a:p>
          <a:p>
            <a:r>
              <a:rPr lang="en-US" dirty="0"/>
              <a:t>granite</a:t>
            </a:r>
          </a:p>
        </p:txBody>
      </p:sp>
      <p:pic>
        <p:nvPicPr>
          <p:cNvPr id="58370" name="Picture 2" descr="http://www.volcano.si.edu/volcanoes/region06/andaman/barren/3005b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"/>
            <a:ext cx="3971925" cy="30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two types of plates?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Continental and Oceanic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ocean plate mainly made of?</a:t>
            </a:r>
          </a:p>
          <a:p>
            <a:r>
              <a:rPr lang="en-US" dirty="0"/>
              <a:t>(hint; type of rock)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Basalt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layer are plates found?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Lithosphere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“</a:t>
            </a:r>
            <a:r>
              <a:rPr lang="en-US" dirty="0" err="1"/>
              <a:t>Athenes</a:t>
            </a:r>
            <a:r>
              <a:rPr lang="en-US" dirty="0"/>
              <a:t>” mean?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Inside the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Earth’s  surface is constantly changing.</a:t>
            </a:r>
          </a:p>
          <a:p>
            <a:r>
              <a:rPr lang="en-US" dirty="0"/>
              <a:t>Throughout the planet’s history it has been pushed down, bent, pushed up and broken.</a:t>
            </a:r>
          </a:p>
          <a:p>
            <a:r>
              <a:rPr lang="en-US" dirty="0"/>
              <a:t>All of this movement makes the Earth look very different from the way it did millions of years ago.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en-US" dirty="0"/>
              <a:t>Exploring inside the Earth.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/>
          <a:lstStyle/>
          <a:p>
            <a:r>
              <a:rPr lang="en-US" dirty="0"/>
              <a:t>Geologists are unable to dig a hole to the center of the Earth.</a:t>
            </a:r>
          </a:p>
          <a:p>
            <a:r>
              <a:rPr lang="en-US" dirty="0"/>
              <a:t>The extreme conditions of the Earth’s interior prevent exploration far below the surface.</a:t>
            </a:r>
          </a:p>
        </p:txBody>
      </p:sp>
      <p:pic>
        <p:nvPicPr>
          <p:cNvPr id="41986" name="Picture 2" descr="http://www.cartoonstock.com/lowres/csl258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733800"/>
            <a:ext cx="38100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ylegobel.com/movieDB/movie-images/Journey%20to%20the%20Center%20of%20the%20Ear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3419475" cy="5067301"/>
          </a:xfrm>
          <a:prstGeom prst="rect">
            <a:avLst/>
          </a:prstGeom>
          <a:noFill/>
        </p:spPr>
      </p:pic>
      <p:pic>
        <p:nvPicPr>
          <p:cNvPr id="17410" name="Picture 2" descr="http://www.cabinetmagazine.org/issues/30/assets/images/najafi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505200" cy="506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en-US" dirty="0"/>
              <a:t>How deep is deep?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447800"/>
            <a:ext cx="8153400" cy="4800600"/>
          </a:xfrm>
        </p:spPr>
        <p:txBody>
          <a:bodyPr/>
          <a:lstStyle/>
          <a:p>
            <a:r>
              <a:rPr lang="en-US" dirty="0"/>
              <a:t>The deepest mine in the world, a gold mine in South Africa, reaches a depth of 3.8 km.</a:t>
            </a:r>
          </a:p>
          <a:p>
            <a:r>
              <a:rPr lang="en-US" dirty="0"/>
              <a:t>You would have to travel 1600 times that to reach the Earth’s center.</a:t>
            </a:r>
          </a:p>
          <a:p>
            <a:r>
              <a:rPr lang="en-US" dirty="0"/>
              <a:t>6,000 km </a:t>
            </a:r>
          </a:p>
        </p:txBody>
      </p:sp>
      <p:pic>
        <p:nvPicPr>
          <p:cNvPr id="18434" name="Picture 2" descr="http://static.flickr.com/61/198968563_0d43631c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114800"/>
            <a:ext cx="452437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0"/>
            <a:ext cx="7499350" cy="1143000"/>
          </a:xfrm>
        </p:spPr>
        <p:txBody>
          <a:bodyPr/>
          <a:lstStyle/>
          <a:p>
            <a:r>
              <a:rPr lang="en-US" dirty="0"/>
              <a:t>Exploring the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990600"/>
            <a:ext cx="7499350" cy="5257800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Geologist use 2 main types of evidence to learn about the Earth’s interior.</a:t>
            </a:r>
          </a:p>
          <a:p>
            <a:pPr marL="870966" lvl="1" indent="-514350">
              <a:buNone/>
            </a:pPr>
            <a:r>
              <a:rPr lang="en-US" dirty="0">
                <a:highlight>
                  <a:srgbClr val="FFFF00"/>
                </a:highlight>
              </a:rPr>
              <a:t>1. Direct evidence from rock samples.</a:t>
            </a:r>
          </a:p>
          <a:p>
            <a:pPr marL="870966" lvl="1" indent="-514350">
              <a:buNone/>
            </a:pPr>
            <a:r>
              <a:rPr lang="en-US" dirty="0">
                <a:highlight>
                  <a:srgbClr val="FFFF00"/>
                </a:highlight>
              </a:rPr>
              <a:t>2. Indirect evidence from seismic waves.</a:t>
            </a:r>
          </a:p>
        </p:txBody>
      </p:sp>
      <p:pic>
        <p:nvPicPr>
          <p:cNvPr id="38914" name="Picture 2" descr="http://www.cartoonstock.com/newscartoons/cartoonists/rmc/lowres/rmcn127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335280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0"/>
            <a:ext cx="7499350" cy="1143000"/>
          </a:xfrm>
        </p:spPr>
        <p:txBody>
          <a:bodyPr/>
          <a:lstStyle/>
          <a:p>
            <a:r>
              <a:rPr lang="en-US" dirty="0"/>
              <a:t>What is indirect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19200" y="1219200"/>
            <a:ext cx="7499350" cy="5257800"/>
          </a:xfrm>
        </p:spPr>
        <p:txBody>
          <a:bodyPr/>
          <a:lstStyle/>
          <a:p>
            <a:r>
              <a:rPr lang="en-US" dirty="0"/>
              <a:t>Lets pretend these balloons contain science mysteries that we cannot </a:t>
            </a:r>
            <a:r>
              <a:rPr lang="en-US" u="sng" dirty="0"/>
              <a:t>directly</a:t>
            </a:r>
            <a:r>
              <a:rPr lang="en-US" dirty="0"/>
              <a:t> observe.</a:t>
            </a:r>
          </a:p>
          <a:p>
            <a:pPr lvl="1"/>
            <a:r>
              <a:rPr lang="en-US" sz="3200" dirty="0"/>
              <a:t>You can’t open them and look inside.</a:t>
            </a:r>
          </a:p>
          <a:p>
            <a:pPr lvl="1"/>
            <a:r>
              <a:rPr lang="en-US" sz="3200" dirty="0"/>
              <a:t>You can’t even touch them at first!</a:t>
            </a:r>
          </a:p>
          <a:p>
            <a:pPr lvl="1"/>
            <a:r>
              <a:rPr lang="en-US" dirty="0"/>
              <a:t>Right now we only have primitive “technology” that allows us to hear the sound of the item as its dropped.</a:t>
            </a:r>
          </a:p>
          <a:p>
            <a:pPr lvl="1"/>
            <a:r>
              <a:rPr lang="en-US" dirty="0"/>
              <a:t>Make observations as I drop the balloons.</a:t>
            </a:r>
          </a:p>
          <a:p>
            <a:pPr lvl="1"/>
            <a:r>
              <a:rPr lang="en-US" dirty="0"/>
              <a:t>Make a guess about what is in each balloon.</a:t>
            </a:r>
          </a:p>
        </p:txBody>
      </p:sp>
    </p:spTree>
    <p:extLst>
      <p:ext uri="{BB962C8B-B14F-4D97-AF65-F5344CB8AC3E}">
        <p14:creationId xmlns:p14="http://schemas.microsoft.com/office/powerpoint/2010/main" val="2326521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1776</TotalTime>
  <Words>853</Words>
  <Application>Microsoft Office PowerPoint</Application>
  <PresentationFormat>On-screen Show (4:3)</PresentationFormat>
  <Paragraphs>137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Gill Sans MT</vt:lpstr>
      <vt:lpstr>Times New Roman</vt:lpstr>
      <vt:lpstr>Verdana</vt:lpstr>
      <vt:lpstr>Wingdings 2</vt:lpstr>
      <vt:lpstr>Solstice</vt:lpstr>
      <vt:lpstr>Earth’s Interior</vt:lpstr>
      <vt:lpstr>Objectives</vt:lpstr>
      <vt:lpstr>Key Terms</vt:lpstr>
      <vt:lpstr>Exploring Inside the Earth</vt:lpstr>
      <vt:lpstr>Exploring inside the Earth.</vt:lpstr>
      <vt:lpstr>PowerPoint Presentation</vt:lpstr>
      <vt:lpstr>How deep is deep?</vt:lpstr>
      <vt:lpstr>Exploring the Earth</vt:lpstr>
      <vt:lpstr>What is indirect evidence?</vt:lpstr>
      <vt:lpstr>What is indirect evidence?</vt:lpstr>
      <vt:lpstr>Direct evidence:  2 ways to obtain rock samples</vt:lpstr>
      <vt:lpstr>Indirect Evidence:</vt:lpstr>
      <vt:lpstr>2 types of seismic waves:</vt:lpstr>
      <vt:lpstr>Seismic Waves Paths Through the Earth</vt:lpstr>
      <vt:lpstr>Earth’s Layered Structure</vt:lpstr>
      <vt:lpstr>PowerPoint Presentation</vt:lpstr>
      <vt:lpstr>Check Your Notes</vt:lpstr>
      <vt:lpstr>Answer</vt:lpstr>
      <vt:lpstr>Check your notes</vt:lpstr>
      <vt:lpstr>Answer</vt:lpstr>
      <vt:lpstr>Check your Notes</vt:lpstr>
      <vt:lpstr>Answer</vt:lpstr>
      <vt:lpstr>Inside Earth’s Mantle</vt:lpstr>
      <vt:lpstr>Earth’s Layered Structure</vt:lpstr>
      <vt:lpstr>Lithosphere</vt:lpstr>
      <vt:lpstr>Lithosphere</vt:lpstr>
      <vt:lpstr>Inside Earth’s Mantle</vt:lpstr>
      <vt:lpstr>Earth’s Outer Core</vt:lpstr>
      <vt:lpstr>Earth’s Inner Core</vt:lpstr>
      <vt:lpstr>Exit Test</vt:lpstr>
      <vt:lpstr>Answer</vt:lpstr>
      <vt:lpstr>Question 2</vt:lpstr>
      <vt:lpstr>Answer</vt:lpstr>
      <vt:lpstr>Question 3</vt:lpstr>
      <vt:lpstr>Answer</vt:lpstr>
      <vt:lpstr>Question 4</vt:lpstr>
      <vt:lpstr>Answer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Earth’s Interior</dc:title>
  <dc:creator>Leslie</dc:creator>
  <cp:lastModifiedBy>Rebecca Bowers</cp:lastModifiedBy>
  <cp:revision>42</cp:revision>
  <dcterms:created xsi:type="dcterms:W3CDTF">2010-10-26T01:59:12Z</dcterms:created>
  <dcterms:modified xsi:type="dcterms:W3CDTF">2018-10-24T11:06:49Z</dcterms:modified>
</cp:coreProperties>
</file>