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74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552B-F2D1-42A4-9425-3EE11688964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8D7-E469-42BC-9043-C4AEA0434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86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552B-F2D1-42A4-9425-3EE11688964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8D7-E469-42BC-9043-C4AEA0434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8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552B-F2D1-42A4-9425-3EE11688964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8D7-E469-42BC-9043-C4AEA0434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5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552B-F2D1-42A4-9425-3EE11688964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8D7-E469-42BC-9043-C4AEA0434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8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552B-F2D1-42A4-9425-3EE11688964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8D7-E469-42BC-9043-C4AEA0434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6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552B-F2D1-42A4-9425-3EE11688964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8D7-E469-42BC-9043-C4AEA0434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02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552B-F2D1-42A4-9425-3EE11688964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8D7-E469-42BC-9043-C4AEA0434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3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552B-F2D1-42A4-9425-3EE11688964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8D7-E469-42BC-9043-C4AEA0434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4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552B-F2D1-42A4-9425-3EE11688964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8D7-E469-42BC-9043-C4AEA0434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552B-F2D1-42A4-9425-3EE11688964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8D7-E469-42BC-9043-C4AEA0434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11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552B-F2D1-42A4-9425-3EE11688964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B8D7-E469-42BC-9043-C4AEA0434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4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6552B-F2D1-42A4-9425-3EE116889640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B8D7-E469-42BC-9043-C4AEA0434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3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Chemical Reactions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 substances down</a:t>
            </a:r>
          </a:p>
          <a:p>
            <a:r>
              <a:rPr lang="en-US" dirty="0" smtClean="0"/>
              <a:t>Opposite of synthesis reactions</a:t>
            </a:r>
          </a:p>
          <a:p>
            <a:r>
              <a:rPr lang="en-US" dirty="0" smtClean="0"/>
              <a:t>AB </a:t>
            </a:r>
            <a:r>
              <a:rPr lang="en-US" dirty="0" smtClean="0">
                <a:sym typeface="Wingdings" pitchFamily="2" charset="2"/>
              </a:rPr>
              <a:t> A + B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r="28428" b="86783"/>
          <a:stretch/>
        </p:blipFill>
        <p:spPr bwMode="auto">
          <a:xfrm>
            <a:off x="1517904" y="4038600"/>
            <a:ext cx="6108192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4" r="14472" b="78000"/>
          <a:stretch/>
        </p:blipFill>
        <p:spPr bwMode="auto">
          <a:xfrm>
            <a:off x="1606731" y="5135880"/>
            <a:ext cx="5930538" cy="54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1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Displacement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element takes the place of another during the reaction</a:t>
            </a:r>
          </a:p>
          <a:p>
            <a:r>
              <a:rPr lang="en-US" dirty="0" smtClean="0"/>
              <a:t>They appear to switch places</a:t>
            </a:r>
          </a:p>
          <a:p>
            <a:r>
              <a:rPr lang="en-US" dirty="0" smtClean="0"/>
              <a:t>General format: AX + B </a:t>
            </a:r>
            <a:r>
              <a:rPr lang="en-US" dirty="0" smtClean="0">
                <a:sym typeface="Wingdings" pitchFamily="2" charset="2"/>
              </a:rPr>
              <a:t> BX + 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55" y="4267199"/>
            <a:ext cx="4140091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0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Displacement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Two compounds appear to exchange ions</a:t>
            </a:r>
          </a:p>
          <a:p>
            <a:r>
              <a:rPr lang="en-US" dirty="0" smtClean="0"/>
              <a:t>General format: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AX + BY </a:t>
            </a:r>
            <a:r>
              <a:rPr lang="en-US" dirty="0" smtClean="0">
                <a:sym typeface="Wingdings" pitchFamily="2" charset="2"/>
              </a:rPr>
              <a:t> AY + BX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309" y="1539240"/>
            <a:ext cx="45720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62563"/>
            <a:ext cx="28575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6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Reactions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PbCl</a:t>
            </a:r>
            <a:r>
              <a:rPr lang="en-US" b="1" baseline="-25000" dirty="0" smtClean="0"/>
              <a:t>2</a:t>
            </a:r>
            <a:r>
              <a:rPr lang="en-US" b="1" dirty="0" smtClean="0"/>
              <a:t>   </a:t>
            </a:r>
            <a:r>
              <a:rPr lang="en-US" b="1" dirty="0"/>
              <a:t>+   AgNO</a:t>
            </a:r>
            <a:r>
              <a:rPr lang="en-US" b="1" baseline="-25000" dirty="0"/>
              <a:t>3</a:t>
            </a:r>
            <a:r>
              <a:rPr lang="en-US" b="1" dirty="0"/>
              <a:t>   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/>
              <a:t>      </a:t>
            </a:r>
            <a:r>
              <a:rPr lang="en-US" b="1" dirty="0" err="1"/>
              <a:t>Pb</a:t>
            </a:r>
            <a:r>
              <a:rPr lang="en-US" b="1" dirty="0"/>
              <a:t>(NO</a:t>
            </a:r>
            <a:r>
              <a:rPr lang="en-US" b="1" baseline="-25000" dirty="0"/>
              <a:t>3</a:t>
            </a:r>
            <a:r>
              <a:rPr lang="en-US" b="1" dirty="0"/>
              <a:t>)</a:t>
            </a:r>
            <a:r>
              <a:rPr lang="en-US" b="1" baseline="-25000" dirty="0"/>
              <a:t>2</a:t>
            </a:r>
            <a:r>
              <a:rPr lang="en-US" b="1" dirty="0"/>
              <a:t>   +   </a:t>
            </a:r>
            <a:r>
              <a:rPr lang="en-US" b="1" dirty="0" err="1" smtClean="0"/>
              <a:t>AgCl</a:t>
            </a:r>
            <a:endParaRPr lang="en-US" b="1" dirty="0" smtClean="0"/>
          </a:p>
          <a:p>
            <a:pPr marL="514350" indent="-514350">
              <a:buAutoNum type="arabicPeriod"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2.       NH</a:t>
            </a:r>
            <a:r>
              <a:rPr lang="en-US" b="1" baseline="-25000" dirty="0" smtClean="0"/>
              <a:t>3</a:t>
            </a:r>
            <a:r>
              <a:rPr lang="en-US" b="1" dirty="0" smtClean="0"/>
              <a:t>  </a:t>
            </a:r>
            <a:r>
              <a:rPr lang="en-US" b="1" dirty="0"/>
              <a:t>+   </a:t>
            </a:r>
            <a:r>
              <a:rPr lang="en-US" b="1" dirty="0" err="1"/>
              <a:t>HCl</a:t>
            </a:r>
            <a:r>
              <a:rPr lang="en-US" b="1" dirty="0"/>
              <a:t>   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/>
              <a:t>  NH</a:t>
            </a:r>
            <a:r>
              <a:rPr lang="en-US" b="1" baseline="-25000" dirty="0" smtClean="0"/>
              <a:t>4</a:t>
            </a:r>
            <a:r>
              <a:rPr lang="en-US" b="1" dirty="0" smtClean="0"/>
              <a:t>Cl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 startAt="3"/>
            </a:pPr>
            <a:r>
              <a:rPr lang="en-US" b="1" dirty="0" smtClean="0"/>
              <a:t>AlCl</a:t>
            </a:r>
            <a:r>
              <a:rPr lang="en-US" b="1" baseline="-25000" dirty="0" smtClean="0"/>
              <a:t>3 </a:t>
            </a:r>
            <a:r>
              <a:rPr lang="en-US" b="1" dirty="0" smtClean="0"/>
              <a:t>  </a:t>
            </a:r>
            <a:r>
              <a:rPr lang="en-US" b="1" dirty="0"/>
              <a:t>+  </a:t>
            </a:r>
            <a:r>
              <a:rPr lang="en-US" b="1" dirty="0" smtClean="0"/>
              <a:t> </a:t>
            </a:r>
            <a:r>
              <a:rPr lang="en-US" b="1" dirty="0"/>
              <a:t>Na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4 </a:t>
            </a:r>
            <a:r>
              <a:rPr lang="en-US" b="1" dirty="0"/>
              <a:t>  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/>
              <a:t>  </a:t>
            </a:r>
            <a:r>
              <a:rPr lang="en-US" b="1" dirty="0"/>
              <a:t>Al­</a:t>
            </a:r>
            <a:r>
              <a:rPr lang="en-US" b="1" baseline="-25000" dirty="0"/>
              <a:t>2</a:t>
            </a:r>
            <a:r>
              <a:rPr lang="en-US" b="1" dirty="0"/>
              <a:t>(SO</a:t>
            </a:r>
            <a:r>
              <a:rPr lang="en-US" b="1" baseline="-25000" dirty="0"/>
              <a:t>4</a:t>
            </a:r>
            <a:r>
              <a:rPr lang="en-US" b="1" dirty="0"/>
              <a:t>)</a:t>
            </a:r>
            <a:r>
              <a:rPr lang="en-US" b="1" baseline="-25000" dirty="0"/>
              <a:t>3</a:t>
            </a:r>
            <a:r>
              <a:rPr lang="en-US" b="1" dirty="0"/>
              <a:t>   +   </a:t>
            </a:r>
            <a:r>
              <a:rPr lang="en-US" b="1" dirty="0" err="1"/>
              <a:t>NaCl</a:t>
            </a:r>
            <a:r>
              <a:rPr lang="en-US" b="1" dirty="0"/>
              <a:t>  </a:t>
            </a:r>
            <a:endParaRPr lang="en-US" b="1" dirty="0" smtClean="0"/>
          </a:p>
          <a:p>
            <a:pPr marL="514350" indent="-514350">
              <a:buAutoNum type="arabicPeriod" startAt="3"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­­­­4. </a:t>
            </a:r>
            <a:r>
              <a:rPr lang="en-US" b="1" dirty="0" smtClean="0"/>
              <a:t>      </a:t>
            </a:r>
            <a:r>
              <a:rPr lang="en-US" b="1" dirty="0"/>
              <a:t>Zn   +   S  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/>
              <a:t>    </a:t>
            </a:r>
            <a:r>
              <a:rPr lang="en-US" b="1" dirty="0" err="1"/>
              <a:t>ZnS</a:t>
            </a:r>
            <a:r>
              <a:rPr lang="en-US" b="1" dirty="0"/>
              <a:t>  		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	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5</a:t>
            </a:r>
            <a:r>
              <a:rPr lang="en-US" b="1" dirty="0" smtClean="0"/>
              <a:t>.      Al</a:t>
            </a:r>
            <a:r>
              <a:rPr lang="en-US" b="1" baseline="-25000" dirty="0" smtClean="0"/>
              <a:t>2</a:t>
            </a:r>
            <a:r>
              <a:rPr lang="en-US" b="1" dirty="0" smtClean="0"/>
              <a:t>(SO</a:t>
            </a:r>
            <a:r>
              <a:rPr lang="en-US" b="1" baseline="-25000" dirty="0" smtClean="0"/>
              <a:t>4</a:t>
            </a:r>
            <a:r>
              <a:rPr lang="en-US" b="1" dirty="0" smtClean="0"/>
              <a:t>)</a:t>
            </a:r>
            <a:r>
              <a:rPr lang="en-US" b="1" baseline="-25000" dirty="0" smtClean="0"/>
              <a:t>3 </a:t>
            </a:r>
            <a:r>
              <a:rPr lang="en-US" b="1" dirty="0" smtClean="0"/>
              <a:t>   </a:t>
            </a:r>
            <a:r>
              <a:rPr lang="en-US" b="1" dirty="0"/>
              <a:t>+   BaCl</a:t>
            </a:r>
            <a:r>
              <a:rPr lang="en-US" b="1" baseline="-25000" dirty="0"/>
              <a:t>2</a:t>
            </a:r>
            <a:r>
              <a:rPr lang="en-US" b="1" dirty="0"/>
              <a:t>     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/>
              <a:t>     </a:t>
            </a:r>
            <a:r>
              <a:rPr lang="en-US" b="1" dirty="0"/>
              <a:t>BaSO</a:t>
            </a:r>
            <a:r>
              <a:rPr lang="en-US" b="1" baseline="-25000" dirty="0"/>
              <a:t>4</a:t>
            </a:r>
            <a:r>
              <a:rPr lang="en-US" b="1" dirty="0"/>
              <a:t>  +   AlCl</a:t>
            </a:r>
            <a:r>
              <a:rPr lang="en-US" b="1" baseline="-25000" dirty="0"/>
              <a:t>3 </a:t>
            </a:r>
            <a:endParaRPr lang="en-US" b="1" baseline="-25000" dirty="0" smtClean="0"/>
          </a:p>
          <a:p>
            <a:pPr marL="0" indent="0">
              <a:buNone/>
            </a:pPr>
            <a:r>
              <a:rPr lang="en-US" b="1" baseline="-25000" dirty="0"/>
              <a:t>		</a:t>
            </a:r>
            <a:endParaRPr lang="en-US" dirty="0"/>
          </a:p>
          <a:p>
            <a:pPr marL="514350" indent="-514350">
              <a:buAutoNum type="arabicPeriod" startAt="6"/>
            </a:pPr>
            <a:r>
              <a:rPr lang="en-US" b="1" dirty="0" smtClean="0"/>
              <a:t>Al</a:t>
            </a:r>
            <a:r>
              <a:rPr lang="en-US" b="1" baseline="-25000" dirty="0" smtClean="0"/>
              <a:t>2</a:t>
            </a:r>
            <a:r>
              <a:rPr lang="en-US" b="1" dirty="0" smtClean="0"/>
              <a:t>S</a:t>
            </a:r>
            <a:r>
              <a:rPr lang="en-US" b="1" baseline="-25000" dirty="0" smtClean="0"/>
              <a:t>3</a:t>
            </a:r>
            <a:r>
              <a:rPr lang="en-US" b="1" dirty="0" smtClean="0"/>
              <a:t>   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/>
              <a:t>    </a:t>
            </a:r>
            <a:r>
              <a:rPr lang="en-US" b="1" dirty="0"/>
              <a:t>Al   +   S  	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dirty="0"/>
          </a:p>
          <a:p>
            <a:pPr marL="514350" indent="-514350">
              <a:buAutoNum type="arabicPeriod" startAt="7"/>
            </a:pP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SO</a:t>
            </a:r>
            <a:r>
              <a:rPr lang="en-US" b="1" baseline="-25000" dirty="0" smtClean="0"/>
              <a:t>4</a:t>
            </a:r>
            <a:r>
              <a:rPr lang="en-US" b="1" baseline="30000" dirty="0" smtClean="0"/>
              <a:t>    </a:t>
            </a:r>
            <a:r>
              <a:rPr lang="en-US" b="1" dirty="0"/>
              <a:t>+    Fe    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/>
              <a:t>     </a:t>
            </a:r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    +   FeSO</a:t>
            </a:r>
            <a:r>
              <a:rPr lang="en-US" b="1" baseline="-25000" dirty="0"/>
              <a:t>4  </a:t>
            </a:r>
            <a:endParaRPr lang="en-US" b="1" baseline="-25000" dirty="0" smtClean="0"/>
          </a:p>
          <a:p>
            <a:pPr marL="0" indent="0">
              <a:buNone/>
            </a:pPr>
            <a:r>
              <a:rPr lang="en-US" b="1" baseline="-25000" dirty="0"/>
              <a:t>	</a:t>
            </a:r>
            <a:r>
              <a:rPr lang="es-ES" b="1" dirty="0"/>
              <a:t>		</a:t>
            </a:r>
            <a:endParaRPr lang="en-US" dirty="0"/>
          </a:p>
          <a:p>
            <a:pPr marL="0" indent="0">
              <a:buNone/>
            </a:pPr>
            <a:r>
              <a:rPr lang="es-ES" b="1" dirty="0" smtClean="0"/>
              <a:t>8.      Mg(OH)</a:t>
            </a:r>
            <a:r>
              <a:rPr lang="es-ES" b="1" baseline="-25000" dirty="0" smtClean="0"/>
              <a:t>2</a:t>
            </a:r>
            <a:r>
              <a:rPr lang="es-ES" b="1" dirty="0" smtClean="0"/>
              <a:t>   </a:t>
            </a:r>
            <a:r>
              <a:rPr lang="es-ES" b="1" dirty="0"/>
              <a:t>+   H</a:t>
            </a:r>
            <a:r>
              <a:rPr lang="es-ES" b="1" baseline="-25000" dirty="0"/>
              <a:t>2</a:t>
            </a:r>
            <a:r>
              <a:rPr lang="es-ES" b="1" dirty="0"/>
              <a:t>SO</a:t>
            </a:r>
            <a:r>
              <a:rPr lang="es-ES" b="1" baseline="-25000" dirty="0"/>
              <a:t>4</a:t>
            </a:r>
            <a:r>
              <a:rPr lang="es-ES" b="1" dirty="0"/>
              <a:t>   </a:t>
            </a:r>
            <a:r>
              <a:rPr lang="es-ES" b="1" dirty="0" smtClean="0"/>
              <a:t> </a:t>
            </a:r>
            <a:r>
              <a:rPr lang="es-ES" b="1" dirty="0" smtClean="0">
                <a:sym typeface="Wingdings" panose="05000000000000000000" pitchFamily="2" charset="2"/>
              </a:rPr>
              <a:t></a:t>
            </a:r>
            <a:r>
              <a:rPr lang="es-ES" b="1" dirty="0" smtClean="0"/>
              <a:t>   </a:t>
            </a:r>
            <a:r>
              <a:rPr lang="es-ES" b="1" dirty="0"/>
              <a:t>MgSO</a:t>
            </a:r>
            <a:r>
              <a:rPr lang="es-ES" b="1" baseline="-25000" dirty="0"/>
              <a:t>4  </a:t>
            </a:r>
            <a:r>
              <a:rPr lang="es-ES" b="1" dirty="0"/>
              <a:t>  +    H</a:t>
            </a:r>
            <a:r>
              <a:rPr lang="es-ES" b="1" baseline="-25000" dirty="0"/>
              <a:t>2</a:t>
            </a:r>
            <a:r>
              <a:rPr lang="es-ES" b="1" dirty="0"/>
              <a:t>O	</a:t>
            </a:r>
            <a:endParaRPr lang="es-ES" b="1" dirty="0" smtClean="0"/>
          </a:p>
          <a:p>
            <a:pPr marL="0" indent="0">
              <a:buNone/>
            </a:pPr>
            <a:r>
              <a:rPr lang="es-ES" b="1" dirty="0"/>
              <a:t>	</a:t>
            </a:r>
            <a:endParaRPr lang="en-US" dirty="0"/>
          </a:p>
          <a:p>
            <a:pPr marL="0" indent="0">
              <a:buNone/>
            </a:pPr>
            <a:r>
              <a:rPr lang="es-ES" b="1" dirty="0" smtClean="0"/>
              <a:t>­­­9.     </a:t>
            </a:r>
            <a:r>
              <a:rPr lang="es-ES" b="1" dirty="0" err="1" smtClean="0"/>
              <a:t>NaOH</a:t>
            </a:r>
            <a:r>
              <a:rPr lang="es-ES" b="1" dirty="0" smtClean="0"/>
              <a:t>    </a:t>
            </a:r>
            <a:r>
              <a:rPr lang="es-ES" b="1" dirty="0"/>
              <a:t>+     CuSO</a:t>
            </a:r>
            <a:r>
              <a:rPr lang="es-ES" b="1" baseline="-25000" dirty="0"/>
              <a:t>4</a:t>
            </a:r>
            <a:r>
              <a:rPr lang="es-ES" b="1" dirty="0"/>
              <a:t>     </a:t>
            </a:r>
            <a:r>
              <a:rPr lang="es-ES" b="1" dirty="0" smtClean="0">
                <a:sym typeface="Wingdings" panose="05000000000000000000" pitchFamily="2" charset="2"/>
              </a:rPr>
              <a:t></a:t>
            </a:r>
            <a:r>
              <a:rPr lang="es-ES" b="1" dirty="0" smtClean="0"/>
              <a:t>  </a:t>
            </a:r>
            <a:r>
              <a:rPr lang="es-ES" b="1" dirty="0"/>
              <a:t>Na</a:t>
            </a:r>
            <a:r>
              <a:rPr lang="es-ES" b="1" baseline="-25000" dirty="0"/>
              <a:t>2</a:t>
            </a:r>
            <a:r>
              <a:rPr lang="es-ES" b="1" dirty="0"/>
              <a:t>SO</a:t>
            </a:r>
            <a:r>
              <a:rPr lang="es-ES" b="1" baseline="-25000" dirty="0"/>
              <a:t>4</a:t>
            </a:r>
            <a:r>
              <a:rPr lang="es-ES" b="1" dirty="0"/>
              <a:t>  +   Cu(OH)</a:t>
            </a:r>
            <a:r>
              <a:rPr lang="es-ES" b="1" baseline="-25000" dirty="0"/>
              <a:t>2	</a:t>
            </a:r>
            <a:endParaRPr lang="es-ES" b="1" baseline="-250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s-ES" b="1" dirty="0" smtClean="0"/>
              <a:t>10.     Fe   </a:t>
            </a:r>
            <a:r>
              <a:rPr lang="es-ES" b="1" dirty="0"/>
              <a:t>+ </a:t>
            </a:r>
            <a:r>
              <a:rPr lang="es-ES" b="1" dirty="0" smtClean="0"/>
              <a:t> </a:t>
            </a:r>
            <a:r>
              <a:rPr lang="es-ES" b="1" dirty="0"/>
              <a:t>O</a:t>
            </a:r>
            <a:r>
              <a:rPr lang="es-ES" b="1" baseline="-25000" dirty="0"/>
              <a:t>2</a:t>
            </a:r>
            <a:r>
              <a:rPr lang="es-ES" b="1" dirty="0"/>
              <a:t> </a:t>
            </a:r>
            <a:r>
              <a:rPr lang="es-ES" b="1" dirty="0" smtClean="0"/>
              <a:t>  </a:t>
            </a:r>
            <a:r>
              <a:rPr lang="es-ES" b="1" dirty="0" smtClean="0">
                <a:sym typeface="Wingdings" panose="05000000000000000000" pitchFamily="2" charset="2"/>
              </a:rPr>
              <a:t></a:t>
            </a:r>
            <a:r>
              <a:rPr lang="es-ES" b="1" dirty="0" smtClean="0"/>
              <a:t>  </a:t>
            </a:r>
            <a:r>
              <a:rPr lang="es-ES" b="1" dirty="0"/>
              <a:t>Fe</a:t>
            </a:r>
            <a:r>
              <a:rPr lang="es-ES" b="1" baseline="-25000" dirty="0"/>
              <a:t>2</a:t>
            </a:r>
            <a:r>
              <a:rPr lang="es-ES" b="1" dirty="0"/>
              <a:t>O</a:t>
            </a:r>
            <a:r>
              <a:rPr lang="es-ES" b="1" baseline="-25000" dirty="0"/>
              <a:t>3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Equations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Chemical equations are like recipes</a:t>
            </a:r>
          </a:p>
          <a:p>
            <a:pPr lvl="1"/>
            <a:r>
              <a:rPr lang="en-US" dirty="0" smtClean="0"/>
              <a:t>They tell us how many atoms of each element are needed for the reaction.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Law of Conservation of Mass </a:t>
            </a:r>
            <a:r>
              <a:rPr lang="en-US" dirty="0" smtClean="0"/>
              <a:t>tells us that mass cannot be created or destroyed.</a:t>
            </a:r>
          </a:p>
          <a:p>
            <a:r>
              <a:rPr lang="en-US" dirty="0" smtClean="0"/>
              <a:t>That means that in a chemical equation, there needs to be the same amount of an element on each side (reactants and products).</a:t>
            </a:r>
          </a:p>
          <a:p>
            <a:r>
              <a:rPr lang="en-US" dirty="0" smtClean="0"/>
              <a:t>The equation needs to be </a:t>
            </a:r>
            <a:r>
              <a:rPr lang="en-US" b="1" dirty="0" smtClean="0"/>
              <a:t>balanced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28600"/>
            <a:ext cx="1589499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4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Balance Equations?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 the atoms of each element on each side of the equation.</a:t>
            </a:r>
          </a:p>
          <a:p>
            <a:r>
              <a:rPr lang="en-US" dirty="0" smtClean="0"/>
              <a:t>To balance the equation, we can use </a:t>
            </a:r>
            <a:r>
              <a:rPr lang="en-US" b="1" dirty="0" smtClean="0"/>
              <a:t>coefficients </a:t>
            </a:r>
            <a:r>
              <a:rPr lang="en-US" dirty="0" smtClean="0"/>
              <a:t>(number in front of the element symbol).</a:t>
            </a:r>
          </a:p>
          <a:p>
            <a:r>
              <a:rPr lang="en-US" dirty="0" smtClean="0"/>
              <a:t>We cannot change the </a:t>
            </a:r>
            <a:r>
              <a:rPr lang="en-US" b="1" dirty="0" smtClean="0"/>
              <a:t>subscripts </a:t>
            </a:r>
            <a:r>
              <a:rPr lang="en-US" dirty="0" smtClean="0"/>
              <a:t>that are already there.</a:t>
            </a:r>
          </a:p>
        </p:txBody>
      </p:sp>
    </p:spTree>
    <p:extLst>
      <p:ext uri="{BB962C8B-B14F-4D97-AF65-F5344CB8AC3E}">
        <p14:creationId xmlns:p14="http://schemas.microsoft.com/office/powerpoint/2010/main" val="39475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Mg + O</a:t>
            </a:r>
            <a:r>
              <a:rPr lang="en-US" baseline="-25000" dirty="0" smtClean="0"/>
              <a:t>2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MgO</a:t>
            </a:r>
          </a:p>
          <a:p>
            <a:pPr lvl="1"/>
            <a:r>
              <a:rPr lang="en-US" dirty="0" smtClean="0"/>
              <a:t>How many magnesium atoms do we have?</a:t>
            </a:r>
          </a:p>
          <a:p>
            <a:pPr lvl="1"/>
            <a:r>
              <a:rPr lang="en-US" dirty="0" smtClean="0"/>
              <a:t>How many oxygen atoms?</a:t>
            </a:r>
          </a:p>
          <a:p>
            <a:pPr lvl="1"/>
            <a:r>
              <a:rPr lang="en-US" dirty="0" smtClean="0"/>
              <a:t>What </a:t>
            </a:r>
            <a:r>
              <a:rPr lang="en-US" b="1" dirty="0" smtClean="0"/>
              <a:t>coefficients </a:t>
            </a:r>
            <a:r>
              <a:rPr lang="en-US" dirty="0" smtClean="0"/>
              <a:t>can we add to make both sides equal?</a:t>
            </a:r>
          </a:p>
          <a:p>
            <a:r>
              <a:rPr lang="en-US" dirty="0" smtClean="0"/>
              <a:t>Na + MgF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NaF</a:t>
            </a:r>
            <a:r>
              <a:rPr lang="en-US" dirty="0" smtClean="0">
                <a:sym typeface="Wingdings" pitchFamily="2" charset="2"/>
              </a:rPr>
              <a:t> + Mg</a:t>
            </a:r>
          </a:p>
          <a:p>
            <a:r>
              <a:rPr lang="en-US" dirty="0" smtClean="0">
                <a:sym typeface="Wingdings" pitchFamily="2" charset="2"/>
              </a:rPr>
              <a:t>N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 NH</a:t>
            </a:r>
            <a:r>
              <a:rPr lang="en-US" baseline="-25000" dirty="0" smtClean="0">
                <a:sym typeface="Wingdings" pitchFamily="2" charset="2"/>
              </a:rPr>
              <a:t>3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Zn + AgNO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 Zn(NO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Ag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51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Balancing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NaCl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Na + Cl</a:t>
            </a:r>
            <a:r>
              <a:rPr lang="en-US" baseline="-25000" dirty="0" smtClean="0">
                <a:sym typeface="Wingdings" pitchFamily="2" charset="2"/>
              </a:rPr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CO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  CO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  <a:endParaRPr lang="en-US" baseline="-250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 + </a:t>
            </a:r>
            <a:r>
              <a:rPr lang="en-US" dirty="0" err="1" smtClean="0"/>
              <a:t>HCl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</a:t>
            </a:r>
            <a:r>
              <a:rPr lang="en-US" dirty="0" err="1" smtClean="0">
                <a:sym typeface="Wingdings" pitchFamily="2" charset="2"/>
              </a:rPr>
              <a:t>NaCl</a:t>
            </a: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SnO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+ H</a:t>
            </a:r>
            <a:r>
              <a:rPr lang="en-US" baseline="-25000" dirty="0" smtClean="0">
                <a:sym typeface="Wingdings" pitchFamily="2" charset="2"/>
              </a:rPr>
              <a:t>2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Sn</a:t>
            </a:r>
            <a:r>
              <a:rPr lang="en-US" dirty="0" smtClean="0">
                <a:sym typeface="Wingdings" pitchFamily="2" charset="2"/>
              </a:rPr>
              <a:t> +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 pitchFamily="2" charset="2"/>
              </a:rPr>
              <a:t>S</a:t>
            </a:r>
            <a:r>
              <a:rPr lang="en-US" baseline="-25000" dirty="0" smtClean="0">
                <a:sym typeface="Wingdings" pitchFamily="2" charset="2"/>
              </a:rPr>
              <a:t>8</a:t>
            </a:r>
            <a:r>
              <a:rPr lang="en-US" dirty="0" smtClean="0">
                <a:sym typeface="Wingdings" pitchFamily="2" charset="2"/>
              </a:rPr>
              <a:t> + O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  SO</a:t>
            </a:r>
            <a:r>
              <a:rPr lang="en-US" baseline="-25000" dirty="0" smtClean="0">
                <a:sym typeface="Wingdings" pitchFamily="2" charset="2"/>
              </a:rPr>
              <a:t>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0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Reactions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9634" y="1219200"/>
            <a:ext cx="8534400" cy="5486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0702" y="1219200"/>
            <a:ext cx="885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Synthesis		Decomposition	Single Displacement	Double Displacement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21336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b="1" dirty="0" smtClean="0"/>
              <a:t>each </a:t>
            </a:r>
            <a:r>
              <a:rPr lang="en-US" sz="2400" dirty="0" smtClean="0"/>
              <a:t>type of reaction: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Cut and paste examples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Balance equations (some may be balanced already!)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Write the definition of each type of reaction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Omit # 7, 16, 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50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Chemical reactions</a:t>
            </a:r>
          </a:p>
          <a:p>
            <a:pPr lvl="1"/>
            <a:r>
              <a:rPr lang="en-US" dirty="0" smtClean="0"/>
              <a:t>Substances </a:t>
            </a:r>
            <a:r>
              <a:rPr lang="en-US" dirty="0"/>
              <a:t>g</a:t>
            </a:r>
            <a:r>
              <a:rPr lang="en-US" dirty="0" smtClean="0"/>
              <a:t>o through chemical changes to form new substances</a:t>
            </a:r>
          </a:p>
          <a:p>
            <a:r>
              <a:rPr lang="en-US" dirty="0" smtClean="0"/>
              <a:t>How do we know a chemical change has taken place?</a:t>
            </a:r>
          </a:p>
          <a:p>
            <a:pPr lvl="1">
              <a:lnSpc>
                <a:spcPct val="300000"/>
              </a:lnSpc>
            </a:pPr>
            <a:r>
              <a:rPr lang="en-US" dirty="0" smtClean="0"/>
              <a:t>Formation of a gas</a:t>
            </a:r>
          </a:p>
          <a:p>
            <a:pPr lvl="1">
              <a:lnSpc>
                <a:spcPct val="300000"/>
              </a:lnSpc>
            </a:pPr>
            <a:r>
              <a:rPr lang="en-US" dirty="0" smtClean="0"/>
              <a:t>Formation of a precipitate (solid)</a:t>
            </a:r>
          </a:p>
          <a:p>
            <a:pPr lvl="1">
              <a:lnSpc>
                <a:spcPct val="300000"/>
              </a:lnSpc>
            </a:pPr>
            <a:r>
              <a:rPr lang="en-US" dirty="0" smtClean="0"/>
              <a:t>Release of energy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527" y="3048000"/>
            <a:ext cx="109837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1327028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86400"/>
            <a:ext cx="1679304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Reactant- substance that undergoes a chemical reaction</a:t>
            </a:r>
          </a:p>
          <a:p>
            <a:r>
              <a:rPr lang="en-US" dirty="0" smtClean="0"/>
              <a:t>Product- substance formed in a chemical reaction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21" y="4038599"/>
            <a:ext cx="605395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26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Conservation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should sound familiar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r>
              <a:rPr lang="en-US" dirty="0" smtClean="0">
                <a:sym typeface="Wingdings" pitchFamily="2" charset="2"/>
              </a:rPr>
              <a:t>Energy cannot be created or destroyed… but it can change forms.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What are some different forms of energy?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170533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3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Two basic types:</a:t>
            </a:r>
          </a:p>
          <a:p>
            <a:pPr lvl="1"/>
            <a:r>
              <a:rPr lang="en-US" sz="6600" dirty="0" smtClean="0"/>
              <a:t>Exothermic</a:t>
            </a:r>
          </a:p>
          <a:p>
            <a:pPr lvl="1"/>
            <a:r>
              <a:rPr lang="en-US" sz="6600" dirty="0" smtClean="0"/>
              <a:t>Endothermic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7448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Exothermic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is released during the reaction</a:t>
            </a:r>
          </a:p>
          <a:p>
            <a:pPr lvl="1"/>
            <a:r>
              <a:rPr lang="en-US" dirty="0" smtClean="0"/>
              <a:t>Heat, light, electricity, etc.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251960" cy="28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264097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5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Endothermic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is absorbed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3617151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438912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0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types of reactions</a:t>
            </a:r>
          </a:p>
          <a:p>
            <a:pPr lvl="1"/>
            <a:r>
              <a:rPr lang="en-US" dirty="0" smtClean="0"/>
              <a:t>Synthesis reaction</a:t>
            </a:r>
          </a:p>
          <a:p>
            <a:pPr lvl="1"/>
            <a:r>
              <a:rPr lang="en-US" dirty="0" smtClean="0"/>
              <a:t>Decomposition reaction</a:t>
            </a:r>
          </a:p>
          <a:p>
            <a:pPr lvl="1"/>
            <a:r>
              <a:rPr lang="en-US" dirty="0" smtClean="0"/>
              <a:t>Single displacement reaction</a:t>
            </a:r>
          </a:p>
          <a:p>
            <a:pPr lvl="1"/>
            <a:r>
              <a:rPr lang="en-US" dirty="0" smtClean="0"/>
              <a:t>Double displacement reaction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55" y="4267200"/>
            <a:ext cx="2732691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7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or more substances combine to form a new compound</a:t>
            </a:r>
          </a:p>
          <a:p>
            <a:r>
              <a:rPr lang="en-US" dirty="0" smtClean="0"/>
              <a:t>The product is more complex than the reactants</a:t>
            </a:r>
          </a:p>
          <a:p>
            <a:r>
              <a:rPr lang="en-US" dirty="0" smtClean="0"/>
              <a:t>Formula generally formatted like this:</a:t>
            </a:r>
          </a:p>
          <a:p>
            <a:pPr marL="457200" lvl="1" indent="0">
              <a:buNone/>
            </a:pPr>
            <a:r>
              <a:rPr lang="en-US" dirty="0" smtClean="0"/>
              <a:t>A + B </a:t>
            </a:r>
            <a:r>
              <a:rPr lang="en-US" dirty="0" smtClean="0">
                <a:sym typeface="Wingdings" pitchFamily="2" charset="2"/>
              </a:rPr>
              <a:t> AB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Ex: 2H + O  H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O, Na + </a:t>
            </a:r>
            <a:r>
              <a:rPr lang="en-US" dirty="0" err="1" smtClean="0">
                <a:sym typeface="Wingdings" pitchFamily="2" charset="2"/>
              </a:rPr>
              <a:t>Cl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NaCl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8104</TotalTime>
  <Words>497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Chemical Reactions</vt:lpstr>
      <vt:lpstr>Chemical Reactions</vt:lpstr>
      <vt:lpstr>Key Vocabulary</vt:lpstr>
      <vt:lpstr>Law of Conservation of Energy</vt:lpstr>
      <vt:lpstr>Chemical Reactions</vt:lpstr>
      <vt:lpstr>Exothermic Reactions</vt:lpstr>
      <vt:lpstr>Endothermic Reactions</vt:lpstr>
      <vt:lpstr>Classifying Reactions</vt:lpstr>
      <vt:lpstr>Synthesis Reaction</vt:lpstr>
      <vt:lpstr>Decomposition Reaction</vt:lpstr>
      <vt:lpstr>Single Displacement Reaction</vt:lpstr>
      <vt:lpstr>Double Displacement Reaction</vt:lpstr>
      <vt:lpstr>Classifying Reactions</vt:lpstr>
      <vt:lpstr>Balancing Equations</vt:lpstr>
      <vt:lpstr>How do We Balance Equations?</vt:lpstr>
      <vt:lpstr>Practice</vt:lpstr>
      <vt:lpstr>Balancing Equations</vt:lpstr>
      <vt:lpstr>Classifying Reactions Activity</vt:lpstr>
    </vt:vector>
  </TitlesOfParts>
  <Company>GCSSD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Reactions</dc:title>
  <dc:creator>Laura B. Finley</dc:creator>
  <cp:lastModifiedBy>Rebecca Bowers</cp:lastModifiedBy>
  <cp:revision>35</cp:revision>
  <dcterms:created xsi:type="dcterms:W3CDTF">2012-11-04T23:32:49Z</dcterms:created>
  <dcterms:modified xsi:type="dcterms:W3CDTF">2017-04-03T15:29:49Z</dcterms:modified>
</cp:coreProperties>
</file>