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0" r:id="rId10"/>
    <p:sldId id="262" r:id="rId11"/>
    <p:sldId id="263" r:id="rId12"/>
    <p:sldId id="264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1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7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6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6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FAF9-0D57-4214-A221-05C6DE99B6C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FBF11-60E0-4D0E-B93E-EBA1B3E1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WijZBA6tXf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8FlTD_Fr-8" TargetMode="External"/><Relationship Id="rId2" Type="http://schemas.openxmlformats.org/officeDocument/2006/relationships/hyperlink" Target="https://www.youtube.com/watch?v=xjY5p-1CDr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Atomic Structure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element </a:t>
            </a:r>
            <a:r>
              <a:rPr lang="en-US" dirty="0" smtClean="0"/>
              <a:t>is the smallest unit of a substance that has all the characteristics of that substance</a:t>
            </a:r>
          </a:p>
          <a:p>
            <a:pPr lvl="1"/>
            <a:r>
              <a:rPr lang="en-US" sz="3200" dirty="0" smtClean="0"/>
              <a:t>Ex: carbon, oxygen, gold, lithium</a:t>
            </a:r>
          </a:p>
          <a:p>
            <a:r>
              <a:rPr lang="en-US" dirty="0" smtClean="0"/>
              <a:t>An element is defined by the number of protons in its nucleus</a:t>
            </a:r>
          </a:p>
          <a:p>
            <a:pPr lvl="1"/>
            <a:r>
              <a:rPr lang="en-US" sz="3200" dirty="0" smtClean="0"/>
              <a:t>Ex: Hydrogen always has one proton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43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element has a specific number of protons in its nucleus- this number never changes.</a:t>
            </a:r>
          </a:p>
          <a:p>
            <a:r>
              <a:rPr lang="en-US" dirty="0" smtClean="0"/>
              <a:t>The number of protons </a:t>
            </a:r>
            <a:r>
              <a:rPr lang="en-US" b="1" dirty="0" smtClean="0"/>
              <a:t>usually </a:t>
            </a:r>
            <a:r>
              <a:rPr lang="en-US" dirty="0" smtClean="0"/>
              <a:t>is equal to the number of electrons</a:t>
            </a:r>
          </a:p>
          <a:p>
            <a:r>
              <a:rPr lang="en-US" dirty="0" smtClean="0"/>
              <a:t>This results in an overall charge of 0</a:t>
            </a:r>
          </a:p>
          <a:p>
            <a:r>
              <a:rPr lang="en-US" dirty="0" smtClean="0"/>
              <a:t>What happens if an atom has more electrons than protons?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422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28" y="784384"/>
            <a:ext cx="87630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ion </a:t>
            </a:r>
            <a:r>
              <a:rPr lang="en-US" dirty="0" smtClean="0"/>
              <a:t>is a charged atom</a:t>
            </a:r>
          </a:p>
          <a:p>
            <a:r>
              <a:rPr lang="en-US" dirty="0" smtClean="0"/>
              <a:t>This means that the number of electrons is not equal to the number of protons</a:t>
            </a:r>
          </a:p>
          <a:p>
            <a:pPr lvl="1"/>
            <a:r>
              <a:rPr lang="en-US" sz="3200" dirty="0" smtClean="0"/>
              <a:t>More electrons than protons = </a:t>
            </a:r>
            <a:r>
              <a:rPr lang="en-US" sz="3200" b="1" dirty="0" smtClean="0"/>
              <a:t>negative charge</a:t>
            </a:r>
          </a:p>
          <a:p>
            <a:pPr lvl="1"/>
            <a:r>
              <a:rPr lang="en-US" sz="3200" dirty="0" smtClean="0"/>
              <a:t>Fewer electrons than protons = </a:t>
            </a:r>
            <a:r>
              <a:rPr lang="en-US" sz="3200" b="1" dirty="0" smtClean="0"/>
              <a:t>positive </a:t>
            </a:r>
            <a:r>
              <a:rPr lang="en-US" sz="3200" b="1" dirty="0" smtClean="0"/>
              <a:t>charge</a:t>
            </a:r>
          </a:p>
          <a:p>
            <a:pPr lvl="1"/>
            <a:r>
              <a:rPr lang="en-US" sz="3200" b="1" dirty="0" smtClean="0">
                <a:hlinkClick r:id="rId2"/>
              </a:rPr>
              <a:t>Naming ions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3"/>
          <a:stretch/>
        </p:blipFill>
        <p:spPr bwMode="auto">
          <a:xfrm>
            <a:off x="4267200" y="3872028"/>
            <a:ext cx="4668503" cy="298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Why do the mass numbers have decimal places?</a:t>
            </a:r>
          </a:p>
          <a:p>
            <a:pPr lvl="1"/>
            <a:r>
              <a:rPr lang="en-US" sz="3200" dirty="0" smtClean="0"/>
              <a:t>You cannot have 0.03 protons in a nucleus!</a:t>
            </a:r>
          </a:p>
          <a:p>
            <a:r>
              <a:rPr lang="en-US" dirty="0" smtClean="0"/>
              <a:t>The mass number is an average.</a:t>
            </a:r>
          </a:p>
          <a:p>
            <a:r>
              <a:rPr lang="en-US" dirty="0" smtClean="0"/>
              <a:t>The number of protons is </a:t>
            </a:r>
            <a:r>
              <a:rPr lang="en-US" b="1" dirty="0" smtClean="0"/>
              <a:t>always</a:t>
            </a:r>
            <a:r>
              <a:rPr lang="en-US" dirty="0" smtClean="0"/>
              <a:t> the same for a given element, but number of neutrons may vary.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isotope </a:t>
            </a:r>
            <a:r>
              <a:rPr lang="en-US" dirty="0" smtClean="0"/>
              <a:t>is an atom that has a different number of neutrons than most atoms of the same element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3"/>
              </a:rPr>
              <a:t>Heavy WATER!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15" y="5181600"/>
            <a:ext cx="2991570" cy="16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The atomic mass represents the mass of </a:t>
            </a:r>
            <a:r>
              <a:rPr lang="en-US" b="1" dirty="0" smtClean="0"/>
              <a:t>most </a:t>
            </a:r>
            <a:r>
              <a:rPr lang="en-US" dirty="0" smtClean="0"/>
              <a:t>atoms of a given element.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weighted average</a:t>
            </a:r>
          </a:p>
          <a:p>
            <a:r>
              <a:rPr lang="en-US" dirty="0" smtClean="0"/>
              <a:t>How do we calculate average atomic mass?</a:t>
            </a:r>
          </a:p>
          <a:p>
            <a:pPr lvl="1"/>
            <a:r>
              <a:rPr lang="en-US" sz="3200" dirty="0" smtClean="0"/>
              <a:t>Find the relative abundance of each isotope</a:t>
            </a:r>
          </a:p>
          <a:p>
            <a:pPr lvl="1"/>
            <a:r>
              <a:rPr lang="en-US" sz="3200" dirty="0" smtClean="0"/>
              <a:t>Multiply the mass of each isotope by its relative abundance.</a:t>
            </a:r>
          </a:p>
          <a:p>
            <a:pPr lvl="1"/>
            <a:r>
              <a:rPr lang="en-US" sz="3200" dirty="0" smtClean="0"/>
              <a:t>Add these values together to get the weighted average.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14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Rubidium has two common isotopes, </a:t>
            </a:r>
            <a:r>
              <a:rPr lang="en-US" baseline="30000" dirty="0"/>
              <a:t>85</a:t>
            </a:r>
            <a:r>
              <a:rPr lang="en-US" dirty="0"/>
              <a:t>Rb and </a:t>
            </a:r>
            <a:r>
              <a:rPr lang="en-US" baseline="30000" dirty="0"/>
              <a:t>87</a:t>
            </a:r>
            <a:r>
              <a:rPr lang="en-US" dirty="0"/>
              <a:t>Rb. If the abundance of </a:t>
            </a:r>
            <a:r>
              <a:rPr lang="en-US" baseline="30000" dirty="0" smtClean="0"/>
              <a:t>85</a:t>
            </a:r>
            <a:r>
              <a:rPr lang="en-US" dirty="0" smtClean="0"/>
              <a:t>Rb </a:t>
            </a:r>
            <a:r>
              <a:rPr lang="en-US" dirty="0"/>
              <a:t>is 72.2% and the abundance of </a:t>
            </a:r>
            <a:r>
              <a:rPr lang="en-US" baseline="30000" dirty="0"/>
              <a:t>87</a:t>
            </a:r>
            <a:r>
              <a:rPr lang="en-US" dirty="0"/>
              <a:t>Rb is 27.8%, what is the average </a:t>
            </a:r>
            <a:r>
              <a:rPr lang="en-US" dirty="0" smtClean="0"/>
              <a:t>atomic </a:t>
            </a:r>
            <a:r>
              <a:rPr lang="en-US" dirty="0"/>
              <a:t>mass of rubidium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Average atomic mass = (85 x 0.722) + (87 x 0.278)      	= </a:t>
            </a:r>
            <a:r>
              <a:rPr lang="en-US" b="1" dirty="0" smtClean="0"/>
              <a:t>85.56</a:t>
            </a:r>
            <a:r>
              <a:rPr lang="en-US" dirty="0" smtClean="0"/>
              <a:t>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*The average atomic mass is closest to the mass of the most common isotope!*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each </a:t>
            </a:r>
            <a:r>
              <a:rPr lang="en-US" dirty="0" smtClean="0"/>
              <a:t>word listed below, make a “concept card” that includes the term, a definition (</a:t>
            </a:r>
            <a:r>
              <a:rPr lang="en-US" b="1" dirty="0" smtClean="0"/>
              <a:t>in your own words</a:t>
            </a:r>
            <a:r>
              <a:rPr lang="en-US" dirty="0" smtClean="0"/>
              <a:t>!), a picture/diagram (if applicable), and a sentence using the word.</a:t>
            </a:r>
          </a:p>
          <a:p>
            <a:pPr lvl="1"/>
            <a:r>
              <a:rPr lang="en-US" dirty="0" smtClean="0"/>
              <a:t>Electron, nucleus, proton, neutron, atomic number, mass number, isotope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625975"/>
            <a:ext cx="3733800" cy="205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14862"/>
            <a:ext cx="37560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5257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Vocab word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799" y="4876800"/>
            <a:ext cx="36036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Definition (in your words)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Picture/diagram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Write a sentence using the word</a:t>
            </a:r>
          </a:p>
          <a:p>
            <a:pPr algn="ctr"/>
            <a:r>
              <a:rPr lang="en-US" sz="2000" dirty="0" smtClean="0"/>
              <a:t> (Back)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60960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(Front)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Atoms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back to atomic theory</a:t>
            </a:r>
          </a:p>
          <a:p>
            <a:pPr lvl="1"/>
            <a:r>
              <a:rPr lang="en-US" sz="3200" dirty="0" smtClean="0"/>
              <a:t>Thomson said atoms have negative particles (electrons)</a:t>
            </a:r>
          </a:p>
          <a:p>
            <a:pPr lvl="1"/>
            <a:r>
              <a:rPr lang="en-US" sz="3200" dirty="0" smtClean="0"/>
              <a:t>Rutherford discovered the </a:t>
            </a:r>
            <a:r>
              <a:rPr lang="en-US" sz="3200" b="1" dirty="0" smtClean="0"/>
              <a:t>nucleus</a:t>
            </a:r>
            <a:r>
              <a:rPr lang="en-US" sz="3200" dirty="0" smtClean="0"/>
              <a:t> of the atom</a:t>
            </a:r>
          </a:p>
          <a:p>
            <a:r>
              <a:rPr lang="en-US" dirty="0" smtClean="0"/>
              <a:t>So, we know that atoms are made of at least two different types of particles (positive and negative)</a:t>
            </a:r>
          </a:p>
        </p:txBody>
      </p:sp>
    </p:spTree>
    <p:extLst>
      <p:ext uri="{BB962C8B-B14F-4D97-AF65-F5344CB8AC3E}">
        <p14:creationId xmlns:p14="http://schemas.microsoft.com/office/powerpoint/2010/main" val="19158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Main Subatomic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are made of protons, neutrons, and electrons</a:t>
            </a:r>
          </a:p>
          <a:p>
            <a:r>
              <a:rPr lang="en-US" dirty="0" smtClean="0"/>
              <a:t>These particles differ in mass, charge, and location</a:t>
            </a:r>
          </a:p>
          <a:p>
            <a:r>
              <a:rPr lang="en-US" dirty="0" smtClean="0"/>
              <a:t>What do you already know about each particle?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32004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1.67 x 10⁻²⁷ kg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1225" y="4267200"/>
            <a:ext cx="1527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1.67 x 10⁻²⁷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708525"/>
          </a:xfrm>
        </p:spPr>
        <p:txBody>
          <a:bodyPr/>
          <a:lstStyle/>
          <a:p>
            <a:r>
              <a:rPr lang="en-US" dirty="0" smtClean="0"/>
              <a:t>Most of the mass of an atom is in its center</a:t>
            </a:r>
          </a:p>
          <a:p>
            <a:pPr lvl="1"/>
            <a:r>
              <a:rPr lang="en-US" dirty="0" smtClean="0"/>
              <a:t>This includes the protons and neutrons</a:t>
            </a:r>
          </a:p>
          <a:p>
            <a:r>
              <a:rPr lang="en-US" dirty="0" smtClean="0"/>
              <a:t>The diameter of an atom equals more than 10,000 times the diameter of its nucleus!</a:t>
            </a:r>
          </a:p>
          <a:p>
            <a:r>
              <a:rPr lang="en-US" dirty="0" smtClean="0"/>
              <a:t>If the nucleus is represented by a ping pong ball, about how large will the atom be?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5029200"/>
            <a:ext cx="23812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90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atomic number of an element equals the number of protons in its nucleus</a:t>
            </a:r>
          </a:p>
          <a:p>
            <a:r>
              <a:rPr lang="en-US" dirty="0" smtClean="0"/>
              <a:t>Remember, this is usually (but not always!) equal to the number of electrons as well!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77" y="3733800"/>
            <a:ext cx="3657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876800" y="3733800"/>
            <a:ext cx="1828800" cy="1295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mass number equals the number of protons plus the number of neutrons in an atom’s nucleus.</a:t>
            </a:r>
          </a:p>
          <a:p>
            <a:r>
              <a:rPr lang="en-US" dirty="0" smtClean="0"/>
              <a:t>Remember, electrons have virtually no mass so they do not factor into this calculation!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08" y="4267200"/>
            <a:ext cx="2985985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108" y="5736988"/>
            <a:ext cx="1555365" cy="110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0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protons, neutrons, and electrons are in an atom of…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Carbon (C)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Nitrogen (N)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Tungsten (W)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Gold (Au)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Zirconium (</a:t>
            </a:r>
            <a:r>
              <a:rPr lang="en-US" sz="3200" dirty="0" err="1" smtClean="0"/>
              <a:t>Zr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476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649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Atomic Structure</vt:lpstr>
      <vt:lpstr>Key Vocabulary Terms</vt:lpstr>
      <vt:lpstr>What Are Atoms Made Of?</vt:lpstr>
      <vt:lpstr>3 Main Subatomic Particles</vt:lpstr>
      <vt:lpstr>PowerPoint Presentation</vt:lpstr>
      <vt:lpstr>Nucleus</vt:lpstr>
      <vt:lpstr>Atomic Number</vt:lpstr>
      <vt:lpstr>Mass Number</vt:lpstr>
      <vt:lpstr>Individual Practice</vt:lpstr>
      <vt:lpstr>Elements</vt:lpstr>
      <vt:lpstr>How many Electrons?</vt:lpstr>
      <vt:lpstr>Ions</vt:lpstr>
      <vt:lpstr>Isotopes</vt:lpstr>
      <vt:lpstr>Calculating Average Atomic Mass</vt:lpstr>
      <vt:lpstr>Average Atomic Mass</vt:lpstr>
    </vt:vector>
  </TitlesOfParts>
  <Company>GCSSD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Laura B. Finley</dc:creator>
  <cp:lastModifiedBy>Rebecca Bowers</cp:lastModifiedBy>
  <cp:revision>22</cp:revision>
  <dcterms:created xsi:type="dcterms:W3CDTF">2012-10-03T00:35:58Z</dcterms:created>
  <dcterms:modified xsi:type="dcterms:W3CDTF">2017-03-13T17:07:09Z</dcterms:modified>
</cp:coreProperties>
</file>